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92" r:id="rId11"/>
    <p:sldId id="265" r:id="rId12"/>
    <p:sldId id="266" r:id="rId13"/>
    <p:sldId id="290" r:id="rId14"/>
    <p:sldId id="267" r:id="rId15"/>
    <p:sldId id="268" r:id="rId16"/>
    <p:sldId id="269" r:id="rId17"/>
    <p:sldId id="270" r:id="rId18"/>
    <p:sldId id="271" r:id="rId19"/>
    <p:sldId id="272" r:id="rId20"/>
    <p:sldId id="273" r:id="rId21"/>
    <p:sldId id="274" r:id="rId22"/>
    <p:sldId id="275" r:id="rId23"/>
    <p:sldId id="276" r:id="rId24"/>
    <p:sldId id="277" r:id="rId25"/>
    <p:sldId id="282" r:id="rId26"/>
    <p:sldId id="283" r:id="rId27"/>
    <p:sldId id="284" r:id="rId28"/>
    <p:sldId id="285" r:id="rId29"/>
    <p:sldId id="286" r:id="rId30"/>
    <p:sldId id="291" r:id="rId31"/>
    <p:sldId id="293" r:id="rId32"/>
    <p:sldId id="294" r:id="rId33"/>
    <p:sldId id="295" r:id="rId34"/>
    <p:sldId id="296" r:id="rId35"/>
    <p:sldId id="297" r:id="rId36"/>
    <p:sldId id="298" r:id="rId37"/>
    <p:sldId id="299" r:id="rId38"/>
    <p:sldId id="300" r:id="rId39"/>
    <p:sldId id="301" r:id="rId40"/>
    <p:sldId id="287" r:id="rId41"/>
    <p:sldId id="288" r:id="rId42"/>
    <p:sldId id="289"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DB516-61E9-46A1-A718-9060B52100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201F57D-4B58-4E0E-9A61-200C7F3D06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F2FA25-4D4E-4ED0-9A38-8BC3234485FA}"/>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5" name="Footer Placeholder 4">
            <a:extLst>
              <a:ext uri="{FF2B5EF4-FFF2-40B4-BE49-F238E27FC236}">
                <a16:creationId xmlns:a16="http://schemas.microsoft.com/office/drawing/2014/main" id="{F1672E71-3CED-4456-8F62-9753919076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9EAD69-8F4C-42C5-9515-23CCE8259489}"/>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22138626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563B6-0FAE-4C27-BF6C-B003F04AB4A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034DDE8-BD7F-499A-A9D8-A91A9F66F9D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00F92A-9517-46A6-9034-B4AD1CC97C65}"/>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5" name="Footer Placeholder 4">
            <a:extLst>
              <a:ext uri="{FF2B5EF4-FFF2-40B4-BE49-F238E27FC236}">
                <a16:creationId xmlns:a16="http://schemas.microsoft.com/office/drawing/2014/main" id="{287C98D4-FCC9-45ED-9288-EB4EFBC367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717BF9-9497-48E3-BA3A-CD7C4114F797}"/>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11959210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17DC52-B913-4F16-8485-EEDF32A2F2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74DAC5F-C195-45A0-A773-605A56C16B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05C3F1-386C-4092-A53C-8D746F092A3E}"/>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5" name="Footer Placeholder 4">
            <a:extLst>
              <a:ext uri="{FF2B5EF4-FFF2-40B4-BE49-F238E27FC236}">
                <a16:creationId xmlns:a16="http://schemas.microsoft.com/office/drawing/2014/main" id="{BFED7361-9078-476F-A69B-758E45B850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48F2D1-A51B-49E6-A729-F1A69D662CF7}"/>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3293891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C0C8F-4E2F-4AC5-8B94-579B6EB711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957217-6996-44DC-8589-671576D474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EFF69D-37F3-4224-93A7-E8AD504A36C3}"/>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5" name="Footer Placeholder 4">
            <a:extLst>
              <a:ext uri="{FF2B5EF4-FFF2-40B4-BE49-F238E27FC236}">
                <a16:creationId xmlns:a16="http://schemas.microsoft.com/office/drawing/2014/main" id="{CC1ED843-F0D1-41DC-B1BC-62DB3D0BB8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898F7-7B23-4A58-9320-715B1B50D570}"/>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2129346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510C0-8311-4B0D-AEFF-4DC393DA44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5329B78-3154-4BEC-9A5A-4FB056FAD3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0CE0DD-DC2D-4994-BFFD-75D02EEFFF03}"/>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5" name="Footer Placeholder 4">
            <a:extLst>
              <a:ext uri="{FF2B5EF4-FFF2-40B4-BE49-F238E27FC236}">
                <a16:creationId xmlns:a16="http://schemas.microsoft.com/office/drawing/2014/main" id="{2C56DF21-9A4B-40F1-A6BF-FEBE23FCF2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1BEC64-4CAD-496A-9F86-AA323AD2421C}"/>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3573289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92289-E742-44BE-8E62-DE6E3E111F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7664D7-EF13-4CAC-AD43-B6E646D3D6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683784-C058-44B0-930E-7C540B4C8F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9C3ABE-0641-4D0E-B4D4-45ADB0C97FF6}"/>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6" name="Footer Placeholder 5">
            <a:extLst>
              <a:ext uri="{FF2B5EF4-FFF2-40B4-BE49-F238E27FC236}">
                <a16:creationId xmlns:a16="http://schemas.microsoft.com/office/drawing/2014/main" id="{2DEF910A-9358-4E93-BBCA-EF10F2B8DE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B85AFE-8CC7-4671-8F57-56C6623C72D4}"/>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3546019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7B9D8-36C0-4DB3-9313-92C1A8B783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F753C2-4944-445D-97E2-CE927E0B32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FFDCACB-74EE-4FEB-A8A5-5BE86D7613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F86E40-A8BA-44CA-A341-AC4046DEEF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A5DA2C-5BC7-43D5-8391-9B6FA0B6F63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85E5E27-BDEA-484F-B4F2-9F7AA903F094}"/>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8" name="Footer Placeholder 7">
            <a:extLst>
              <a:ext uri="{FF2B5EF4-FFF2-40B4-BE49-F238E27FC236}">
                <a16:creationId xmlns:a16="http://schemas.microsoft.com/office/drawing/2014/main" id="{2EE2E06D-CB46-40E6-B7D2-81306E41F3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F70395-6296-4A24-AD22-26041E67C169}"/>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643211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F713B-B4D2-4FD3-91B1-C8A5C6F2521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362D42-BC2E-4B6A-ABA8-C1A5BB626797}"/>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4" name="Footer Placeholder 3">
            <a:extLst>
              <a:ext uri="{FF2B5EF4-FFF2-40B4-BE49-F238E27FC236}">
                <a16:creationId xmlns:a16="http://schemas.microsoft.com/office/drawing/2014/main" id="{C5454FE5-BE47-40DD-9C2A-24BE8B4FD33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B580D2F-F2F9-411B-BC10-1991D6ECF6BC}"/>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3922842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40DEB5-4AFC-421C-A689-F48A38F61C6C}"/>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3" name="Footer Placeholder 2">
            <a:extLst>
              <a:ext uri="{FF2B5EF4-FFF2-40B4-BE49-F238E27FC236}">
                <a16:creationId xmlns:a16="http://schemas.microsoft.com/office/drawing/2014/main" id="{E36FDB98-3A7D-4A27-AD1D-0D835726F4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141FA3-3BDF-49B1-80B8-57535DE1D4ED}"/>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2900681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09090-D37A-490C-94E7-1F84C63F02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009EC08-28C6-4CE5-A74D-D9D38A475D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050D0CA-A6EF-491B-81C5-CB65121779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1EA272-9798-479C-BB8F-168D472A6DAD}"/>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6" name="Footer Placeholder 5">
            <a:extLst>
              <a:ext uri="{FF2B5EF4-FFF2-40B4-BE49-F238E27FC236}">
                <a16:creationId xmlns:a16="http://schemas.microsoft.com/office/drawing/2014/main" id="{F9FB704F-F427-466E-8EAD-C4B0FC51FD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12BDCB-27DD-4A43-AF2E-426107AD243A}"/>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290902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D03C4-B9E6-4CA5-BA65-B9C0F6000C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4689E4-BF0F-473F-AAC5-21ED8C825B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9F434A3-CF10-4527-B545-58D162C740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4C86A4-E826-4672-91F2-5A968B10C0A2}"/>
              </a:ext>
            </a:extLst>
          </p:cNvPr>
          <p:cNvSpPr>
            <a:spLocks noGrp="1"/>
          </p:cNvSpPr>
          <p:nvPr>
            <p:ph type="dt" sz="half" idx="10"/>
          </p:nvPr>
        </p:nvSpPr>
        <p:spPr/>
        <p:txBody>
          <a:bodyPr/>
          <a:lstStyle/>
          <a:p>
            <a:fld id="{037C7810-3DBD-45ED-BFE4-13A3BD3E9528}" type="datetimeFigureOut">
              <a:rPr lang="en-US" smtClean="0"/>
              <a:t>7/12/2022</a:t>
            </a:fld>
            <a:endParaRPr lang="en-US"/>
          </a:p>
        </p:txBody>
      </p:sp>
      <p:sp>
        <p:nvSpPr>
          <p:cNvPr id="6" name="Footer Placeholder 5">
            <a:extLst>
              <a:ext uri="{FF2B5EF4-FFF2-40B4-BE49-F238E27FC236}">
                <a16:creationId xmlns:a16="http://schemas.microsoft.com/office/drawing/2014/main" id="{C94DA2FD-6054-45FE-A370-F57BCA0D10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8AA4E3-4C02-47D7-AA55-2D18AF19ED23}"/>
              </a:ext>
            </a:extLst>
          </p:cNvPr>
          <p:cNvSpPr>
            <a:spLocks noGrp="1"/>
          </p:cNvSpPr>
          <p:nvPr>
            <p:ph type="sldNum" sz="quarter" idx="12"/>
          </p:nvPr>
        </p:nvSpPr>
        <p:spPr/>
        <p:txBody>
          <a:bodyPr/>
          <a:lstStyle/>
          <a:p>
            <a:fld id="{8FDA4A8C-0DA9-455A-BC9F-400602CFC797}" type="slidenum">
              <a:rPr lang="en-US" smtClean="0"/>
              <a:t>‹#›</a:t>
            </a:fld>
            <a:endParaRPr lang="en-US"/>
          </a:p>
        </p:txBody>
      </p:sp>
    </p:spTree>
    <p:extLst>
      <p:ext uri="{BB962C8B-B14F-4D97-AF65-F5344CB8AC3E}">
        <p14:creationId xmlns:p14="http://schemas.microsoft.com/office/powerpoint/2010/main" val="3975296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65CD58-013F-4A50-8B39-9E8D169708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6E5E74C-FCD8-4D7E-B5A1-22C257F462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B03A65-3DBC-4BF8-8A1C-74F37683E8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7C7810-3DBD-45ED-BFE4-13A3BD3E9528}" type="datetimeFigureOut">
              <a:rPr lang="en-US" smtClean="0"/>
              <a:t>7/12/2022</a:t>
            </a:fld>
            <a:endParaRPr lang="en-US"/>
          </a:p>
        </p:txBody>
      </p:sp>
      <p:sp>
        <p:nvSpPr>
          <p:cNvPr id="5" name="Footer Placeholder 4">
            <a:extLst>
              <a:ext uri="{FF2B5EF4-FFF2-40B4-BE49-F238E27FC236}">
                <a16:creationId xmlns:a16="http://schemas.microsoft.com/office/drawing/2014/main" id="{DB2828B6-51D1-41E3-B1A4-78113D528E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D6C9E4E-7BFC-4A32-B320-CC43D58AC8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DA4A8C-0DA9-455A-BC9F-400602CFC797}" type="slidenum">
              <a:rPr lang="en-US" smtClean="0"/>
              <a:t>‹#›</a:t>
            </a:fld>
            <a:endParaRPr lang="en-US"/>
          </a:p>
        </p:txBody>
      </p:sp>
    </p:spTree>
    <p:extLst>
      <p:ext uri="{BB962C8B-B14F-4D97-AF65-F5344CB8AC3E}">
        <p14:creationId xmlns:p14="http://schemas.microsoft.com/office/powerpoint/2010/main" val="27030000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30A2B-F022-4FFC-A669-5A38038437F3}"/>
              </a:ext>
            </a:extLst>
          </p:cNvPr>
          <p:cNvSpPr>
            <a:spLocks noGrp="1"/>
          </p:cNvSpPr>
          <p:nvPr>
            <p:ph type="ctrTitle"/>
          </p:nvPr>
        </p:nvSpPr>
        <p:spPr>
          <a:xfrm>
            <a:off x="1524000" y="538162"/>
            <a:ext cx="9144000" cy="2560638"/>
          </a:xfrm>
        </p:spPr>
        <p:txBody>
          <a:bodyPr>
            <a:noAutofit/>
          </a:bodyPr>
          <a:lstStyle/>
          <a:p>
            <a:r>
              <a:rPr lang="en-GB" sz="8000" b="1" dirty="0"/>
              <a:t>END OF LIFE </a:t>
            </a:r>
            <a:br>
              <a:rPr lang="en-GB" sz="8000" b="1" dirty="0"/>
            </a:br>
            <a:r>
              <a:rPr lang="en-US" sz="8000" b="1" dirty="0"/>
              <a:t> </a:t>
            </a:r>
            <a:r>
              <a:rPr lang="en-GB" sz="8000" b="1" dirty="0"/>
              <a:t>(E.O.L.C)</a:t>
            </a:r>
            <a:endParaRPr lang="en-US" sz="8000" b="1" dirty="0"/>
          </a:p>
        </p:txBody>
      </p:sp>
      <p:sp>
        <p:nvSpPr>
          <p:cNvPr id="3" name="Subtitle 2">
            <a:extLst>
              <a:ext uri="{FF2B5EF4-FFF2-40B4-BE49-F238E27FC236}">
                <a16:creationId xmlns:a16="http://schemas.microsoft.com/office/drawing/2014/main" id="{8E61E472-C36E-4C1E-9017-37D31D8517C3}"/>
              </a:ext>
            </a:extLst>
          </p:cNvPr>
          <p:cNvSpPr>
            <a:spLocks noGrp="1"/>
          </p:cNvSpPr>
          <p:nvPr>
            <p:ph type="subTitle" idx="1"/>
          </p:nvPr>
        </p:nvSpPr>
        <p:spPr>
          <a:xfrm>
            <a:off x="1524000" y="3932238"/>
            <a:ext cx="9144000" cy="1655762"/>
          </a:xfrm>
        </p:spPr>
        <p:txBody>
          <a:bodyPr>
            <a:normAutofit/>
          </a:bodyPr>
          <a:lstStyle/>
          <a:p>
            <a:r>
              <a:rPr lang="en-GB" sz="4000" dirty="0"/>
              <a:t>Bridget </a:t>
            </a:r>
            <a:r>
              <a:rPr lang="en-GB" sz="4000" dirty="0" smtClean="0"/>
              <a:t>Flynn</a:t>
            </a:r>
            <a:endParaRPr lang="en-GB" sz="4000" dirty="0"/>
          </a:p>
        </p:txBody>
      </p:sp>
    </p:spTree>
    <p:extLst>
      <p:ext uri="{BB962C8B-B14F-4D97-AF65-F5344CB8AC3E}">
        <p14:creationId xmlns:p14="http://schemas.microsoft.com/office/powerpoint/2010/main" val="249396681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descr="Image">
            <a:extLst>
              <a:ext uri="{FF2B5EF4-FFF2-40B4-BE49-F238E27FC236}">
                <a16:creationId xmlns:a16="http://schemas.microsoft.com/office/drawing/2014/main" id="{AB196493-01B8-4BE4-90BC-E0A215490FC0}"/>
              </a:ext>
            </a:extLst>
          </p:cNvPr>
          <p:cNvPicPr>
            <a:picLocks noChangeAspect="1"/>
          </p:cNvPicPr>
          <p:nvPr/>
        </p:nvPicPr>
        <p:blipFill>
          <a:blip r:embed="rId2"/>
          <a:stretch>
            <a:fillRect/>
          </a:stretch>
        </p:blipFill>
        <p:spPr>
          <a:xfrm>
            <a:off x="2358573" y="0"/>
            <a:ext cx="7137120" cy="6867067"/>
          </a:xfrm>
          <a:prstGeom prst="rect">
            <a:avLst/>
          </a:prstGeom>
          <a:ln w="12700">
            <a:miter lim="400000"/>
          </a:ln>
        </p:spPr>
      </p:pic>
    </p:spTree>
    <p:extLst>
      <p:ext uri="{BB962C8B-B14F-4D97-AF65-F5344CB8AC3E}">
        <p14:creationId xmlns:p14="http://schemas.microsoft.com/office/powerpoint/2010/main" val="42489026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80A2D-2765-4EBC-8C18-F3D809209347}"/>
              </a:ext>
            </a:extLst>
          </p:cNvPr>
          <p:cNvSpPr>
            <a:spLocks noGrp="1"/>
          </p:cNvSpPr>
          <p:nvPr>
            <p:ph type="title"/>
          </p:nvPr>
        </p:nvSpPr>
        <p:spPr>
          <a:xfrm>
            <a:off x="838200" y="365126"/>
            <a:ext cx="10515600" cy="677612"/>
          </a:xfrm>
        </p:spPr>
        <p:txBody>
          <a:bodyPr>
            <a:normAutofit fontScale="90000"/>
          </a:bodyPr>
          <a:lstStyle/>
          <a:p>
            <a:pPr algn="ctr"/>
            <a:r>
              <a:rPr lang="en-GB" b="1" dirty="0">
                <a:latin typeface="Calibri" panose="020F0502020204030204" pitchFamily="34" charset="0"/>
                <a:ea typeface="Calibri" panose="020F0502020204030204" pitchFamily="34" charset="0"/>
              </a:rPr>
              <a:t>ICU</a:t>
            </a:r>
            <a:endParaRPr lang="en-US" dirty="0"/>
          </a:p>
        </p:txBody>
      </p:sp>
      <p:sp>
        <p:nvSpPr>
          <p:cNvPr id="3" name="Content Placeholder 2">
            <a:extLst>
              <a:ext uri="{FF2B5EF4-FFF2-40B4-BE49-F238E27FC236}">
                <a16:creationId xmlns:a16="http://schemas.microsoft.com/office/drawing/2014/main" id="{8D716165-DBD0-4C2C-90D7-46426EFC8749}"/>
              </a:ext>
            </a:extLst>
          </p:cNvPr>
          <p:cNvSpPr>
            <a:spLocks noGrp="1"/>
          </p:cNvSpPr>
          <p:nvPr>
            <p:ph idx="1"/>
          </p:nvPr>
        </p:nvSpPr>
        <p:spPr>
          <a:xfrm>
            <a:off x="838200" y="1042738"/>
            <a:ext cx="10515600" cy="5134225"/>
          </a:xfrm>
        </p:spPr>
        <p:txBody>
          <a:bodyPr>
            <a:normAutofit fontScale="92500" lnSpcReduction="20000"/>
          </a:bodyPr>
          <a:lstStyle/>
          <a:p>
            <a:pPr marL="0" indent="0" algn="ctr">
              <a:lnSpc>
                <a:spcPct val="107000"/>
              </a:lnSpc>
              <a:spcAft>
                <a:spcPts val="800"/>
              </a:spcAft>
              <a:buNone/>
            </a:pPr>
            <a:r>
              <a:rPr lang="en-GB" dirty="0">
                <a:latin typeface="Calibri" panose="020F0502020204030204" pitchFamily="34" charset="0"/>
                <a:ea typeface="Calibri" panose="020F0502020204030204" pitchFamily="34" charset="0"/>
                <a:cs typeface="Calibri" panose="020F0502020204030204" pitchFamily="34" charset="0"/>
              </a:rPr>
              <a:t>Our ICU is not using the GSF as it is not applicable in this setting.</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 Difficult to identify patients as a lot of patients being admitted to ICU would present as patients in their last few days of life as they are so sick.</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Unable to ascertain patient’s wishes as sometimes too unwell to engage in this conversation.</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It’s not just one consultant looking after the pts there is many consultants who inter change throughout the week whom may differ in opinions and care options.</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In C+W ICU instead we us the Compassionate Care Agreement document. Beforehand a Do Not Resuscitation Plan (DNACPR) must be signed by a consultant and reviewed every 24 hours</a:t>
            </a:r>
            <a:endParaRPr lang="en-US"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8375323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0D9-B97E-48DF-BDA7-14CA306FE785}"/>
              </a:ext>
            </a:extLst>
          </p:cNvPr>
          <p:cNvSpPr>
            <a:spLocks noGrp="1"/>
          </p:cNvSpPr>
          <p:nvPr>
            <p:ph type="title"/>
          </p:nvPr>
        </p:nvSpPr>
        <p:spPr/>
        <p:txBody>
          <a:bodyPr/>
          <a:lstStyle/>
          <a:p>
            <a:pPr algn="ctr"/>
            <a:r>
              <a:rPr lang="en-US" dirty="0">
                <a:latin typeface="Calibri" panose="020F0502020204030204" pitchFamily="34" charset="0"/>
                <a:ea typeface="Calibri" panose="020F0502020204030204" pitchFamily="34" charset="0"/>
                <a:cs typeface="Times New Roman" panose="02020603050405020304" pitchFamily="18" charset="0"/>
              </a:rPr>
              <a:t/>
            </a:r>
            <a:br>
              <a:rPr lang="en-US" dirty="0">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4" name="Image" descr="Image">
            <a:extLst>
              <a:ext uri="{FF2B5EF4-FFF2-40B4-BE49-F238E27FC236}">
                <a16:creationId xmlns:a16="http://schemas.microsoft.com/office/drawing/2014/main" id="{E753CC95-F5C0-4827-BFE0-5717E7177B9B}"/>
              </a:ext>
            </a:extLst>
          </p:cNvPr>
          <p:cNvPicPr>
            <a:picLocks noChangeAspect="1"/>
          </p:cNvPicPr>
          <p:nvPr/>
        </p:nvPicPr>
        <p:blipFill>
          <a:blip r:embed="rId2"/>
          <a:stretch>
            <a:fillRect/>
          </a:stretch>
        </p:blipFill>
        <p:spPr>
          <a:xfrm>
            <a:off x="3750472" y="116909"/>
            <a:ext cx="4691056" cy="6624182"/>
          </a:xfrm>
          <a:prstGeom prst="rect">
            <a:avLst/>
          </a:prstGeom>
          <a:ln w="12700">
            <a:miter lim="400000"/>
          </a:ln>
        </p:spPr>
      </p:pic>
    </p:spTree>
    <p:extLst>
      <p:ext uri="{BB962C8B-B14F-4D97-AF65-F5344CB8AC3E}">
        <p14:creationId xmlns:p14="http://schemas.microsoft.com/office/powerpoint/2010/main" val="26619612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A6CEB482-76C7-46EE-B7F8-77A8A1A97125}"/>
              </a:ext>
            </a:extLst>
          </p:cNvPr>
          <p:cNvPicPr>
            <a:picLocks noChangeAspect="1"/>
          </p:cNvPicPr>
          <p:nvPr/>
        </p:nvPicPr>
        <p:blipFill>
          <a:blip r:embed="rId2"/>
          <a:stretch>
            <a:fillRect/>
          </a:stretch>
        </p:blipFill>
        <p:spPr>
          <a:xfrm>
            <a:off x="3889589" y="403353"/>
            <a:ext cx="4412821" cy="6051293"/>
          </a:xfrm>
          <a:prstGeom prst="rect">
            <a:avLst/>
          </a:prstGeom>
          <a:ln w="12700">
            <a:miter lim="400000"/>
          </a:ln>
        </p:spPr>
      </p:pic>
    </p:spTree>
    <p:extLst>
      <p:ext uri="{BB962C8B-B14F-4D97-AF65-F5344CB8AC3E}">
        <p14:creationId xmlns:p14="http://schemas.microsoft.com/office/powerpoint/2010/main" val="7118210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C2643-5376-4E33-ACFE-2090CB9B2F94}"/>
              </a:ext>
            </a:extLst>
          </p:cNvPr>
          <p:cNvSpPr>
            <a:spLocks noGrp="1"/>
          </p:cNvSpPr>
          <p:nvPr>
            <p:ph type="title"/>
          </p:nvPr>
        </p:nvSpPr>
        <p:spPr/>
        <p:txBody>
          <a:bodyPr>
            <a:normAutofit/>
          </a:bodyPr>
          <a:lstStyle/>
          <a:p>
            <a:pPr algn="ctr">
              <a:lnSpc>
                <a:spcPct val="107000"/>
              </a:lnSpc>
              <a:spcAft>
                <a:spcPts val="800"/>
              </a:spcAft>
            </a:pPr>
            <a:r>
              <a:rPr lang="en-GB" b="1" dirty="0">
                <a:latin typeface="Calibri" panose="020F0502020204030204" pitchFamily="34" charset="0"/>
                <a:cs typeface="Calibri" panose="020F0502020204030204" pitchFamily="34" charset="0"/>
              </a:rPr>
              <a:t>COMPASSIONATE CARE AGREEMENT</a:t>
            </a:r>
            <a:endParaRPr lang="en-US" dirty="0"/>
          </a:p>
        </p:txBody>
      </p:sp>
      <p:sp>
        <p:nvSpPr>
          <p:cNvPr id="3" name="Content Placeholder 2">
            <a:extLst>
              <a:ext uri="{FF2B5EF4-FFF2-40B4-BE49-F238E27FC236}">
                <a16:creationId xmlns:a16="http://schemas.microsoft.com/office/drawing/2014/main" id="{33524712-0B35-4F10-85EB-59592B2F210E}"/>
              </a:ext>
            </a:extLst>
          </p:cNvPr>
          <p:cNvSpPr>
            <a:spLocks noGrp="1"/>
          </p:cNvSpPr>
          <p:nvPr>
            <p:ph idx="1"/>
          </p:nvPr>
        </p:nvSpPr>
        <p:spPr/>
        <p:txBody>
          <a:bodyPr/>
          <a:lstStyle/>
          <a:p>
            <a:pPr>
              <a:lnSpc>
                <a:spcPct val="107000"/>
              </a:lnSpc>
              <a:spcAft>
                <a:spcPts val="800"/>
              </a:spcAft>
            </a:pPr>
            <a:r>
              <a:rPr lang="en-GB" sz="3600" dirty="0">
                <a:latin typeface="Calibri" panose="020F0502020204030204" pitchFamily="34" charset="0"/>
                <a:ea typeface="Calibri" panose="020F0502020204030204" pitchFamily="34" charset="0"/>
                <a:cs typeface="Calibri" panose="020F0502020204030204" pitchFamily="34" charset="0"/>
              </a:rPr>
              <a:t>This is an individualised care plan.</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3600" dirty="0">
                <a:latin typeface="Calibri" panose="020F0502020204030204" pitchFamily="34" charset="0"/>
                <a:ea typeface="Calibri" panose="020F0502020204030204" pitchFamily="34" charset="0"/>
                <a:cs typeface="Calibri" panose="020F0502020204030204" pitchFamily="34" charset="0"/>
              </a:rPr>
              <a:t>It should be utilised for adult in- patients expected to die within days or hours.</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3600" dirty="0">
                <a:latin typeface="Calibri" panose="020F0502020204030204" pitchFamily="34" charset="0"/>
                <a:ea typeface="Calibri" panose="020F0502020204030204" pitchFamily="34" charset="0"/>
                <a:cs typeface="Calibri" panose="020F0502020204030204" pitchFamily="34" charset="0"/>
              </a:rPr>
              <a:t>This must be agreed with the patient if possible or a significant other that is identified as most important to the patient (NOK).</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8618112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86367-2FEC-4928-BC49-A7E3948ED006}"/>
              </a:ext>
            </a:extLst>
          </p:cNvPr>
          <p:cNvSpPr>
            <a:spLocks noGrp="1"/>
          </p:cNvSpPr>
          <p:nvPr>
            <p:ph type="title"/>
          </p:nvPr>
        </p:nvSpPr>
        <p:spPr/>
        <p:txBody>
          <a:bodyPr/>
          <a:lstStyle/>
          <a:p>
            <a:r>
              <a:rPr lang="en-GB" b="1" dirty="0">
                <a:latin typeface="Calibri" panose="020F0502020204030204" pitchFamily="34" charset="0"/>
                <a:ea typeface="Calibri" panose="020F0502020204030204" pitchFamily="34" charset="0"/>
                <a:cs typeface="Calibri" panose="020F0502020204030204" pitchFamily="34" charset="0"/>
              </a:rPr>
              <a:t>AIM OF COMPASSIONATE CARE AGREEMENT</a:t>
            </a:r>
            <a:r>
              <a:rPr lang="en-US" dirty="0">
                <a:latin typeface="Calibri" panose="020F0502020204030204" pitchFamily="34" charset="0"/>
                <a:ea typeface="Calibri" panose="020F0502020204030204" pitchFamily="34" charset="0"/>
                <a:cs typeface="Times New Roman" panose="02020603050405020304" pitchFamily="18" charset="0"/>
              </a:rPr>
              <a:t/>
            </a:r>
            <a:br>
              <a:rPr lang="en-US" dirty="0">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3EBFBC3A-9F56-49BB-8F34-DE6323D2CEC3}"/>
              </a:ext>
            </a:extLst>
          </p:cNvPr>
          <p:cNvSpPr>
            <a:spLocks noGrp="1"/>
          </p:cNvSpPr>
          <p:nvPr>
            <p:ph idx="1"/>
          </p:nvPr>
        </p:nvSpPr>
        <p:spPr/>
        <p:txBody>
          <a:bodyPr>
            <a:normAutofit fontScale="92500"/>
          </a:bodyPr>
          <a:lstStyle/>
          <a:p>
            <a:pPr>
              <a:lnSpc>
                <a:spcPct val="107000"/>
              </a:lnSpc>
              <a:spcAft>
                <a:spcPts val="800"/>
              </a:spcAft>
            </a:pPr>
            <a:r>
              <a:rPr lang="en-GB" sz="3600" dirty="0">
                <a:latin typeface="Calibri" panose="020F0502020204030204" pitchFamily="34" charset="0"/>
                <a:ea typeface="Calibri" panose="020F0502020204030204" pitchFamily="34" charset="0"/>
                <a:cs typeface="Calibri" panose="020F0502020204030204" pitchFamily="34" charset="0"/>
              </a:rPr>
              <a:t>Ensures high quality of care in the final days/hours of life</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3600" dirty="0">
                <a:latin typeface="Calibri" panose="020F0502020204030204" pitchFamily="34" charset="0"/>
                <a:ea typeface="Calibri" panose="020F0502020204030204" pitchFamily="34" charset="0"/>
                <a:cs typeface="Calibri" panose="020F0502020204030204" pitchFamily="34" charset="0"/>
              </a:rPr>
              <a:t>Identify patients personal wishes and needs if able to do so</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3600" dirty="0">
                <a:latin typeface="Calibri" panose="020F0502020204030204" pitchFamily="34" charset="0"/>
                <a:ea typeface="Calibri" panose="020F0502020204030204" pitchFamily="34" charset="0"/>
                <a:cs typeface="Calibri" panose="020F0502020204030204" pitchFamily="34" charset="0"/>
              </a:rPr>
              <a:t>Clear good communication.</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3600" dirty="0">
                <a:latin typeface="Calibri" panose="020F0502020204030204" pitchFamily="34" charset="0"/>
                <a:ea typeface="Calibri" panose="020F0502020204030204" pitchFamily="34" charset="0"/>
                <a:cs typeface="Calibri" panose="020F0502020204030204" pitchFamily="34" charset="0"/>
              </a:rPr>
              <a:t>Collaborate with other care settings/members of multidisciplinary team where applicable</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0670624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4A71C-A5C7-4536-8389-8194D023C211}"/>
              </a:ext>
            </a:extLst>
          </p:cNvPr>
          <p:cNvSpPr>
            <a:spLocks noGrp="1"/>
          </p:cNvSpPr>
          <p:nvPr>
            <p:ph type="title"/>
          </p:nvPr>
        </p:nvSpPr>
        <p:spPr/>
        <p:txBody>
          <a:bodyPr/>
          <a:lstStyle/>
          <a:p>
            <a:pPr algn="ctr"/>
            <a:r>
              <a:rPr lang="en-GB" b="1" dirty="0">
                <a:latin typeface="Calibri" panose="020F0502020204030204" pitchFamily="34" charset="0"/>
                <a:ea typeface="Calibri" panose="020F0502020204030204" pitchFamily="34" charset="0"/>
                <a:cs typeface="Calibri" panose="020F0502020204030204" pitchFamily="34" charset="0"/>
              </a:rPr>
              <a:t>SENARIO</a:t>
            </a:r>
            <a:endParaRPr lang="en-US" dirty="0"/>
          </a:p>
        </p:txBody>
      </p:sp>
      <p:sp>
        <p:nvSpPr>
          <p:cNvPr id="3" name="Content Placeholder 2">
            <a:extLst>
              <a:ext uri="{FF2B5EF4-FFF2-40B4-BE49-F238E27FC236}">
                <a16:creationId xmlns:a16="http://schemas.microsoft.com/office/drawing/2014/main" id="{29629585-1363-4EC5-A586-C819F69D2919}"/>
              </a:ext>
            </a:extLst>
          </p:cNvPr>
          <p:cNvSpPr>
            <a:spLocks noGrp="1"/>
          </p:cNvSpPr>
          <p:nvPr>
            <p:ph idx="1"/>
          </p:nvPr>
        </p:nvSpPr>
        <p:spPr/>
        <p:txBody>
          <a:bodyPr>
            <a:normAutofit fontScale="77500" lnSpcReduction="20000"/>
          </a:bodyPr>
          <a:lstStyle/>
          <a:p>
            <a:pPr marL="0" indent="0">
              <a:lnSpc>
                <a:spcPct val="107000"/>
              </a:lnSpc>
              <a:spcAft>
                <a:spcPts val="800"/>
              </a:spcAft>
              <a:buNone/>
            </a:pPr>
            <a:r>
              <a:rPr lang="en-GB" dirty="0">
                <a:latin typeface="Calibri" panose="020F0502020204030204" pitchFamily="34" charset="0"/>
                <a:ea typeface="Calibri" panose="020F0502020204030204" pitchFamily="34" charset="0"/>
                <a:cs typeface="Calibri" panose="020F0502020204030204" pitchFamily="34" charset="0"/>
              </a:rPr>
              <a:t>Mrs x a 65-year-old lady admitted to ICU with very bad pancreatitis sepsis and multi organ failure. Requiring ventilation with a difficult airway, hemofiltration and inotropic support.</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dirty="0">
                <a:latin typeface="Calibri" panose="020F0502020204030204" pitchFamily="34" charset="0"/>
                <a:ea typeface="Calibri" panose="020F0502020204030204" pitchFamily="34" charset="0"/>
                <a:cs typeface="Calibri" panose="020F0502020204030204" pitchFamily="34" charset="0"/>
              </a:rPr>
              <a:t>PAST MEDICAL HISTORY:</a:t>
            </a:r>
          </a:p>
          <a:p>
            <a:pPr marL="0" indent="0" algn="ctr">
              <a:lnSpc>
                <a:spcPct val="107000"/>
              </a:lnSpc>
              <a:spcAft>
                <a:spcPts val="800"/>
              </a:spcAft>
              <a:buNone/>
            </a:pPr>
            <a:r>
              <a:rPr lang="en-GB" b="1" dirty="0">
                <a:latin typeface="Calibri" panose="020F0502020204030204" pitchFamily="34" charset="0"/>
                <a:ea typeface="Calibri" panose="020F0502020204030204" pitchFamily="34" charset="0"/>
                <a:cs typeface="Calibri" panose="020F0502020204030204" pitchFamily="34" charset="0"/>
              </a:rPr>
              <a:t>Severe Asthma</a:t>
            </a:r>
            <a:endParaRPr lang="en-US" b="1" dirty="0">
              <a:latin typeface="Calibri" panose="020F0502020204030204" pitchFamily="34" charset="0"/>
              <a:ea typeface="Calibri" panose="020F0502020204030204" pitchFamily="34" charset="0"/>
              <a:cs typeface="Times New Roman" panose="02020603050405020304" pitchFamily="18" charset="0"/>
            </a:endParaRPr>
          </a:p>
          <a:p>
            <a:pPr marL="0" indent="0" algn="ctr">
              <a:lnSpc>
                <a:spcPct val="107000"/>
              </a:lnSpc>
              <a:spcAft>
                <a:spcPts val="800"/>
              </a:spcAft>
              <a:buNone/>
            </a:pPr>
            <a:r>
              <a:rPr lang="en-GB" b="1" dirty="0">
                <a:latin typeface="Calibri" panose="020F0502020204030204" pitchFamily="34" charset="0"/>
                <a:ea typeface="Calibri" panose="020F0502020204030204" pitchFamily="34" charset="0"/>
                <a:cs typeface="Calibri" panose="020F0502020204030204" pitchFamily="34" charset="0"/>
              </a:rPr>
              <a:t>Heart failure</a:t>
            </a:r>
            <a:endParaRPr lang="en-US" b="1" dirty="0">
              <a:latin typeface="Calibri" panose="020F0502020204030204" pitchFamily="34" charset="0"/>
              <a:ea typeface="Calibri" panose="020F0502020204030204" pitchFamily="34" charset="0"/>
              <a:cs typeface="Times New Roman" panose="02020603050405020304" pitchFamily="18" charset="0"/>
            </a:endParaRPr>
          </a:p>
          <a:p>
            <a:pPr marL="0" indent="0" algn="ctr">
              <a:lnSpc>
                <a:spcPct val="107000"/>
              </a:lnSpc>
              <a:spcAft>
                <a:spcPts val="800"/>
              </a:spcAft>
              <a:buNone/>
            </a:pPr>
            <a:r>
              <a:rPr lang="en-GB" b="1" dirty="0">
                <a:latin typeface="Calibri" panose="020F0502020204030204" pitchFamily="34" charset="0"/>
                <a:ea typeface="Calibri" panose="020F0502020204030204" pitchFamily="34" charset="0"/>
                <a:cs typeface="Calibri" panose="020F0502020204030204" pitchFamily="34" charset="0"/>
              </a:rPr>
              <a:t>Spina Bifida</a:t>
            </a:r>
          </a:p>
          <a:p>
            <a:pPr marL="0" indent="0" algn="ctr">
              <a:lnSpc>
                <a:spcPct val="107000"/>
              </a:lnSpc>
              <a:spcAft>
                <a:spcPts val="800"/>
              </a:spcAft>
              <a:buNone/>
            </a:pPr>
            <a:r>
              <a:rPr lang="en-GB" b="1" dirty="0">
                <a:latin typeface="Calibri" panose="020F0502020204030204" pitchFamily="34" charset="0"/>
                <a:ea typeface="Calibri" panose="020F0502020204030204" pitchFamily="34" charset="0"/>
                <a:cs typeface="Calibri" panose="020F0502020204030204" pitchFamily="34" charset="0"/>
              </a:rPr>
              <a:t>Bilateral below knee amputation</a:t>
            </a:r>
            <a:endParaRPr lang="en-US" b="1" dirty="0">
              <a:latin typeface="Calibri" panose="020F0502020204030204" pitchFamily="34" charset="0"/>
              <a:ea typeface="Calibri" panose="020F0502020204030204" pitchFamily="34" charset="0"/>
              <a:cs typeface="Times New Roman" panose="02020603050405020304" pitchFamily="18" charset="0"/>
            </a:endParaRPr>
          </a:p>
          <a:p>
            <a:pPr marL="0" indent="0" algn="ctr">
              <a:lnSpc>
                <a:spcPct val="107000"/>
              </a:lnSpc>
              <a:spcAft>
                <a:spcPts val="800"/>
              </a:spcAft>
              <a:buNone/>
            </a:pPr>
            <a:r>
              <a:rPr lang="en-GB" b="1" dirty="0">
                <a:latin typeface="Calibri" panose="020F0502020204030204" pitchFamily="34" charset="0"/>
                <a:ea typeface="Calibri" panose="020F0502020204030204" pitchFamily="34" charset="0"/>
                <a:cs typeface="Calibri" panose="020F0502020204030204" pitchFamily="34" charset="0"/>
              </a:rPr>
              <a:t>Wheelchair bound</a:t>
            </a:r>
            <a:endParaRPr lang="en-US" b="1"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9148750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15007-5528-474B-99FA-BC81DC409D9D}"/>
              </a:ext>
            </a:extLst>
          </p:cNvPr>
          <p:cNvSpPr>
            <a:spLocks noGrp="1"/>
          </p:cNvSpPr>
          <p:nvPr>
            <p:ph type="title"/>
          </p:nvPr>
        </p:nvSpPr>
        <p:spPr>
          <a:xfrm>
            <a:off x="838200" y="365126"/>
            <a:ext cx="10515600" cy="725738"/>
          </a:xfrm>
        </p:spPr>
        <p:txBody>
          <a:bodyPr/>
          <a:lstStyle/>
          <a:p>
            <a:pPr algn="ctr"/>
            <a:r>
              <a:rPr lang="en-GB" dirty="0">
                <a:latin typeface="Calibri" panose="020F0502020204030204" pitchFamily="34" charset="0"/>
                <a:ea typeface="Calibri" panose="020F0502020204030204" pitchFamily="34" charset="0"/>
              </a:rPr>
              <a:t>SOCIAL</a:t>
            </a:r>
            <a:endParaRPr lang="en-US" dirty="0"/>
          </a:p>
        </p:txBody>
      </p:sp>
      <p:sp>
        <p:nvSpPr>
          <p:cNvPr id="3" name="Content Placeholder 2">
            <a:extLst>
              <a:ext uri="{FF2B5EF4-FFF2-40B4-BE49-F238E27FC236}">
                <a16:creationId xmlns:a16="http://schemas.microsoft.com/office/drawing/2014/main" id="{69A69E3D-E4FE-4A60-9796-E091CCB04E23}"/>
              </a:ext>
            </a:extLst>
          </p:cNvPr>
          <p:cNvSpPr>
            <a:spLocks noGrp="1"/>
          </p:cNvSpPr>
          <p:nvPr>
            <p:ph idx="1"/>
          </p:nvPr>
        </p:nvSpPr>
        <p:spPr>
          <a:xfrm>
            <a:off x="838200" y="1455990"/>
            <a:ext cx="10515600" cy="5402010"/>
          </a:xfrm>
        </p:spPr>
        <p:txBody>
          <a:bodyPr>
            <a:normAutofit lnSpcReduction="10000"/>
          </a:bodyPr>
          <a:lstStyle/>
          <a:p>
            <a:pPr marL="0" indent="0">
              <a:lnSpc>
                <a:spcPct val="107000"/>
              </a:lnSpc>
              <a:spcAft>
                <a:spcPts val="800"/>
              </a:spcAft>
              <a:buNone/>
            </a:pPr>
            <a:r>
              <a:rPr lang="en-GB" dirty="0">
                <a:latin typeface="Calibri" panose="020F0502020204030204" pitchFamily="34" charset="0"/>
                <a:ea typeface="Calibri" panose="020F0502020204030204" pitchFamily="34" charset="0"/>
                <a:cs typeface="Calibri" panose="020F0502020204030204" pitchFamily="34" charset="0"/>
              </a:rPr>
              <a:t>She lived with her sister who was older than her and was finding it increasingly difficult to care for her. Her sister was in ill health and had mental health issues also. She has a carer TDS to help her get out of a bed and with activities of daily living. </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GB" dirty="0">
                <a:latin typeface="Calibri" panose="020F0502020204030204" pitchFamily="34" charset="0"/>
                <a:ea typeface="Calibri" panose="020F0502020204030204" pitchFamily="34" charset="0"/>
              </a:rPr>
              <a:t>Mrs x spent months in ICU. It was a roller coaster of a journey. She was constantly getting infections requiring multidose </a:t>
            </a:r>
            <a:r>
              <a:rPr lang="en-GB" dirty="0" err="1">
                <a:latin typeface="Calibri" panose="020F0502020204030204" pitchFamily="34" charset="0"/>
                <a:ea typeface="Calibri" panose="020F0502020204030204" pitchFamily="34" charset="0"/>
              </a:rPr>
              <a:t>abx</a:t>
            </a:r>
            <a:r>
              <a:rPr lang="en-GB" dirty="0">
                <a:latin typeface="Calibri" panose="020F0502020204030204" pitchFamily="34" charset="0"/>
                <a:ea typeface="Calibri" panose="020F0502020204030204" pitchFamily="34" charset="0"/>
              </a:rPr>
              <a:t>, hemofiltration, and inotropic support. Had a few pneumothoraxes and required chest drains. Her pancreas had almost disintegrated and she was constantly getting abdominal infections requiring Abdo drains. The </a:t>
            </a:r>
            <a:r>
              <a:rPr lang="en-GB" dirty="0" err="1">
                <a:latin typeface="Calibri" panose="020F0502020204030204" pitchFamily="34" charset="0"/>
                <a:ea typeface="Calibri" panose="020F0502020204030204" pitchFamily="34" charset="0"/>
              </a:rPr>
              <a:t>abdo</a:t>
            </a:r>
            <a:r>
              <a:rPr lang="en-GB" dirty="0">
                <a:latin typeface="Calibri" panose="020F0502020204030204" pitchFamily="34" charset="0"/>
                <a:ea typeface="Calibri" panose="020F0502020204030204" pitchFamily="34" charset="0"/>
              </a:rPr>
              <a:t> drains could not be removed.  Mrs x was eventually sent to the ward but a week later returned after deteriorating further with sepsis and multi organ failure. Again, intubated, inotropes but not responding to treatment.</a:t>
            </a:r>
            <a:endParaRPr lang="en-US" dirty="0"/>
          </a:p>
        </p:txBody>
      </p:sp>
    </p:spTree>
    <p:extLst>
      <p:ext uri="{BB962C8B-B14F-4D97-AF65-F5344CB8AC3E}">
        <p14:creationId xmlns:p14="http://schemas.microsoft.com/office/powerpoint/2010/main" val="7406804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405C61-F9A5-4FB7-8EB5-F566E6688059}"/>
              </a:ext>
            </a:extLst>
          </p:cNvPr>
          <p:cNvSpPr>
            <a:spLocks noGrp="1"/>
          </p:cNvSpPr>
          <p:nvPr>
            <p:ph idx="1"/>
          </p:nvPr>
        </p:nvSpPr>
        <p:spPr/>
        <p:txBody>
          <a:bodyPr/>
          <a:lstStyle/>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What might you be thinking about this?</a:t>
            </a: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What might you want to consider saying to the doctors?</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What physical, psychological, spiritual and social needs might there be for:</a:t>
            </a:r>
          </a:p>
          <a:p>
            <a:pPr lvl="1">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Mrs x? </a:t>
            </a:r>
          </a:p>
          <a:p>
            <a:pPr lvl="1">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for her sister? </a:t>
            </a:r>
          </a:p>
          <a:p>
            <a:pPr lvl="1">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And for YOU the care giver and the team?</a:t>
            </a:r>
            <a:endParaRPr lang="en-US"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6323218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A3315-922D-4520-B4D4-40E6E54F93A4}"/>
              </a:ext>
            </a:extLst>
          </p:cNvPr>
          <p:cNvSpPr>
            <a:spLocks noGrp="1"/>
          </p:cNvSpPr>
          <p:nvPr>
            <p:ph type="title"/>
          </p:nvPr>
        </p:nvSpPr>
        <p:spPr>
          <a:xfrm>
            <a:off x="838200" y="365126"/>
            <a:ext cx="10515600" cy="757822"/>
          </a:xfrm>
        </p:spPr>
        <p:txBody>
          <a:bodyPr/>
          <a:lstStyle/>
          <a:p>
            <a:pPr algn="ctr"/>
            <a:r>
              <a:rPr lang="en-GB" b="1" dirty="0">
                <a:latin typeface="Calibri" panose="020F0502020204030204" pitchFamily="34" charset="0"/>
                <a:ea typeface="Calibri" panose="020F0502020204030204" pitchFamily="34" charset="0"/>
                <a:cs typeface="Calibri" panose="020F0502020204030204" pitchFamily="34" charset="0"/>
              </a:rPr>
              <a:t>PHYSICAL NEEDS</a:t>
            </a:r>
            <a:endParaRPr lang="en-US" dirty="0"/>
          </a:p>
        </p:txBody>
      </p:sp>
      <p:graphicFrame>
        <p:nvGraphicFramePr>
          <p:cNvPr id="4" name="Table 4">
            <a:extLst>
              <a:ext uri="{FF2B5EF4-FFF2-40B4-BE49-F238E27FC236}">
                <a16:creationId xmlns:a16="http://schemas.microsoft.com/office/drawing/2014/main" id="{A72582F5-82E4-48AD-91CD-86E63541D4D1}"/>
              </a:ext>
            </a:extLst>
          </p:cNvPr>
          <p:cNvGraphicFramePr>
            <a:graphicFrameLocks noGrp="1"/>
          </p:cNvGraphicFramePr>
          <p:nvPr>
            <p:ph idx="1"/>
            <p:extLst>
              <p:ext uri="{D42A27DB-BD31-4B8C-83A1-F6EECF244321}">
                <p14:modId xmlns:p14="http://schemas.microsoft.com/office/powerpoint/2010/main" val="1023333100"/>
              </p:ext>
            </p:extLst>
          </p:nvPr>
        </p:nvGraphicFramePr>
        <p:xfrm>
          <a:off x="838200" y="1122948"/>
          <a:ext cx="10515597" cy="5287477"/>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4015960333"/>
                    </a:ext>
                  </a:extLst>
                </a:gridCol>
                <a:gridCol w="3505199">
                  <a:extLst>
                    <a:ext uri="{9D8B030D-6E8A-4147-A177-3AD203B41FA5}">
                      <a16:colId xmlns:a16="http://schemas.microsoft.com/office/drawing/2014/main" val="2175621516"/>
                    </a:ext>
                  </a:extLst>
                </a:gridCol>
                <a:gridCol w="3505199">
                  <a:extLst>
                    <a:ext uri="{9D8B030D-6E8A-4147-A177-3AD203B41FA5}">
                      <a16:colId xmlns:a16="http://schemas.microsoft.com/office/drawing/2014/main" val="1791720355"/>
                    </a:ext>
                  </a:extLst>
                </a:gridCol>
              </a:tblGrid>
              <a:tr h="669369">
                <a:tc>
                  <a:txBody>
                    <a:bodyPr/>
                    <a:lstStyle/>
                    <a:p>
                      <a:pPr algn="ctr"/>
                      <a:r>
                        <a:rPr lang="en-GB" sz="2800" b="1" dirty="0">
                          <a:effectLst/>
                          <a:latin typeface="Calibri" panose="020F0502020204030204" pitchFamily="34" charset="0"/>
                          <a:ea typeface="Calibri" panose="020F0502020204030204" pitchFamily="34" charset="0"/>
                        </a:rPr>
                        <a:t>PATIENT</a:t>
                      </a:r>
                      <a:endParaRPr lang="en-US" sz="2800" dirty="0"/>
                    </a:p>
                  </a:txBody>
                  <a:tcPr/>
                </a:tc>
                <a:tc>
                  <a:txBody>
                    <a:bodyPr/>
                    <a:lstStyle/>
                    <a:p>
                      <a:pPr algn="ctr"/>
                      <a:r>
                        <a:rPr lang="en-GB" sz="2800" b="1" dirty="0">
                          <a:effectLst/>
                          <a:latin typeface="Calibri" panose="020F0502020204030204" pitchFamily="34" charset="0"/>
                          <a:ea typeface="Calibri" panose="020F0502020204030204" pitchFamily="34" charset="0"/>
                        </a:rPr>
                        <a:t>FAMILY</a:t>
                      </a:r>
                      <a:endParaRPr lang="en-US" sz="2800" dirty="0"/>
                    </a:p>
                  </a:txBody>
                  <a:tcPr/>
                </a:tc>
                <a:tc>
                  <a:txBody>
                    <a:bodyPr/>
                    <a:lstStyle/>
                    <a:p>
                      <a:pPr algn="ctr"/>
                      <a:r>
                        <a:rPr lang="en-GB" sz="2800" b="1" dirty="0">
                          <a:effectLst/>
                          <a:latin typeface="Calibri" panose="020F0502020204030204" pitchFamily="34" charset="0"/>
                          <a:ea typeface="Calibri" panose="020F0502020204030204" pitchFamily="34" charset="0"/>
                        </a:rPr>
                        <a:t>CAREGIVER</a:t>
                      </a:r>
                      <a:endParaRPr lang="en-US" sz="2800" dirty="0"/>
                    </a:p>
                  </a:txBody>
                  <a:tcPr/>
                </a:tc>
                <a:extLst>
                  <a:ext uri="{0D108BD9-81ED-4DB2-BD59-A6C34878D82A}">
                    <a16:rowId xmlns:a16="http://schemas.microsoft.com/office/drawing/2014/main" val="1527100208"/>
                  </a:ext>
                </a:extLst>
              </a:tr>
              <a:tr h="1448188">
                <a:tc>
                  <a:txBody>
                    <a:bodyPr/>
                    <a:lstStyle/>
                    <a:p>
                      <a:pPr algn="ctr"/>
                      <a:r>
                        <a:rPr lang="en-GB" sz="2800" dirty="0">
                          <a:effectLst/>
                          <a:latin typeface="Calibri" panose="020F0502020204030204" pitchFamily="34" charset="0"/>
                          <a:ea typeface="Calibri" panose="020F0502020204030204" pitchFamily="34" charset="0"/>
                        </a:rPr>
                        <a:t>To be pain free. (opioids) (positioning).</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Encourage families to sit and talk to their loved ones</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It can be very stressful so encourage to talk and take some breaks</a:t>
                      </a:r>
                      <a:endParaRPr lang="en-US" sz="2800" dirty="0"/>
                    </a:p>
                  </a:txBody>
                  <a:tcPr/>
                </a:tc>
                <a:extLst>
                  <a:ext uri="{0D108BD9-81ED-4DB2-BD59-A6C34878D82A}">
                    <a16:rowId xmlns:a16="http://schemas.microsoft.com/office/drawing/2014/main" val="1987467896"/>
                  </a:ext>
                </a:extLst>
              </a:tr>
              <a:tr h="669369">
                <a:tc>
                  <a:txBody>
                    <a:bodyPr/>
                    <a:lstStyle/>
                    <a:p>
                      <a:pPr algn="ctr"/>
                      <a:r>
                        <a:rPr lang="en-GB" sz="2800" dirty="0">
                          <a:effectLst/>
                          <a:latin typeface="Calibri" panose="020F0502020204030204" pitchFamily="34" charset="0"/>
                          <a:ea typeface="Calibri" panose="020F0502020204030204" pitchFamily="34" charset="0"/>
                        </a:rPr>
                        <a:t>Fear of breathlessness (? opioids).</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Offer drinks so they don’t get dehydrated</a:t>
                      </a:r>
                      <a:endParaRPr lang="en-US" sz="2800" dirty="0"/>
                    </a:p>
                  </a:txBody>
                  <a:tcPr/>
                </a:tc>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Drink plenty fluids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18209832"/>
                  </a:ext>
                </a:extLst>
              </a:tr>
              <a:tr h="669369">
                <a:tc>
                  <a:txBody>
                    <a:bodyPr/>
                    <a:lstStyle/>
                    <a:p>
                      <a:pPr algn="ctr"/>
                      <a:r>
                        <a:rPr lang="en-GB" sz="2800" dirty="0">
                          <a:effectLst/>
                          <a:latin typeface="Calibri" panose="020F0502020204030204" pitchFamily="34" charset="0"/>
                          <a:ea typeface="Calibri" panose="020F0502020204030204" pitchFamily="34" charset="0"/>
                        </a:rPr>
                        <a:t>Having copious respiratory tract secretions(hyoscine) (positioning) (small dose fio2).</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Provide information and encourage to ask</a:t>
                      </a:r>
                      <a:endParaRPr lang="en-US" sz="2800" dirty="0"/>
                    </a:p>
                  </a:txBody>
                  <a:tcPr/>
                </a:tc>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rPr>
                        <a:t>Ask for help if needed in the situation</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46124554"/>
                  </a:ext>
                </a:extLst>
              </a:tr>
            </a:tbl>
          </a:graphicData>
        </a:graphic>
      </p:graphicFrame>
    </p:spTree>
    <p:extLst>
      <p:ext uri="{BB962C8B-B14F-4D97-AF65-F5344CB8AC3E}">
        <p14:creationId xmlns:p14="http://schemas.microsoft.com/office/powerpoint/2010/main" val="5240295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CC0B8-B80A-458A-89A9-007B797B5A16}"/>
              </a:ext>
            </a:extLst>
          </p:cNvPr>
          <p:cNvSpPr>
            <a:spLocks noGrp="1"/>
          </p:cNvSpPr>
          <p:nvPr>
            <p:ph type="title"/>
          </p:nvPr>
        </p:nvSpPr>
        <p:spPr>
          <a:xfrm>
            <a:off x="838200" y="681037"/>
            <a:ext cx="10515600" cy="693654"/>
          </a:xfrm>
        </p:spPr>
        <p:txBody>
          <a:bodyPr>
            <a:normAutofit fontScale="90000"/>
          </a:bodyPr>
          <a:lstStyle/>
          <a:p>
            <a:pPr algn="ctr"/>
            <a:r>
              <a:rPr lang="en-GB" b="1" dirty="0">
                <a:latin typeface="Calibri" panose="020F0502020204030204" pitchFamily="34" charset="0"/>
                <a:ea typeface="Calibri" panose="020F0502020204030204" pitchFamily="34" charset="0"/>
                <a:cs typeface="Times New Roman" panose="02020603050405020304" pitchFamily="18" charset="0"/>
              </a:rPr>
              <a:t>OBJECTIVES</a:t>
            </a:r>
            <a:endParaRPr lang="en-US" dirty="0"/>
          </a:p>
        </p:txBody>
      </p:sp>
      <p:sp>
        <p:nvSpPr>
          <p:cNvPr id="3" name="Content Placeholder 2">
            <a:extLst>
              <a:ext uri="{FF2B5EF4-FFF2-40B4-BE49-F238E27FC236}">
                <a16:creationId xmlns:a16="http://schemas.microsoft.com/office/drawing/2014/main" id="{3E78043F-BEE2-4BD8-A4A7-03D9AFD21A76}"/>
              </a:ext>
            </a:extLst>
          </p:cNvPr>
          <p:cNvSpPr>
            <a:spLocks noGrp="1"/>
          </p:cNvSpPr>
          <p:nvPr>
            <p:ph idx="1"/>
          </p:nvPr>
        </p:nvSpPr>
        <p:spPr>
          <a:xfrm>
            <a:off x="288757" y="1989221"/>
            <a:ext cx="11726779" cy="4187742"/>
          </a:xfrm>
        </p:spPr>
        <p:txBody>
          <a:bodyPr/>
          <a:lstStyle/>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Understanding the concept of end of life care and what end of life means to you?</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Being aware of the Gold Standard Framework and how it differs in ICU?</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Discussing a scenario from the perspective of patient, family and care giver.</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Post care after death including appropriate documentation.</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dirty="0">
                <a:latin typeface="Calibri" panose="020F0502020204030204" pitchFamily="34" charset="0"/>
                <a:ea typeface="Calibri" panose="020F0502020204030204" pitchFamily="34" charset="0"/>
                <a:cs typeface="Calibri" panose="020F0502020204030204" pitchFamily="34" charset="0"/>
              </a:rPr>
              <a:t>Being aware of what were doing in our EOL inter team project.</a:t>
            </a:r>
            <a:endParaRPr lang="en-US"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96351901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5950149-7AC0-4790-BB65-EBFCD18417E9}"/>
              </a:ext>
            </a:extLst>
          </p:cNvPr>
          <p:cNvSpPr>
            <a:spLocks noGrp="1"/>
          </p:cNvSpPr>
          <p:nvPr>
            <p:ph type="title"/>
          </p:nvPr>
        </p:nvSpPr>
        <p:spPr>
          <a:xfrm>
            <a:off x="838200" y="365126"/>
            <a:ext cx="10515600" cy="757822"/>
          </a:xfrm>
        </p:spPr>
        <p:txBody>
          <a:bodyPr/>
          <a:lstStyle/>
          <a:p>
            <a:pPr algn="ctr"/>
            <a:r>
              <a:rPr lang="en-GB" b="1" dirty="0">
                <a:latin typeface="Calibri" panose="020F0502020204030204" pitchFamily="34" charset="0"/>
                <a:ea typeface="Calibri" panose="020F0502020204030204" pitchFamily="34" charset="0"/>
                <a:cs typeface="Calibri" panose="020F0502020204030204" pitchFamily="34" charset="0"/>
              </a:rPr>
              <a:t>PHYSICAL NEEDS</a:t>
            </a:r>
            <a:endParaRPr lang="en-US" dirty="0"/>
          </a:p>
        </p:txBody>
      </p:sp>
      <p:graphicFrame>
        <p:nvGraphicFramePr>
          <p:cNvPr id="9" name="Table 9">
            <a:extLst>
              <a:ext uri="{FF2B5EF4-FFF2-40B4-BE49-F238E27FC236}">
                <a16:creationId xmlns:a16="http://schemas.microsoft.com/office/drawing/2014/main" id="{CB9C72FC-2267-40D6-8878-B93D294CC042}"/>
              </a:ext>
            </a:extLst>
          </p:cNvPr>
          <p:cNvGraphicFramePr>
            <a:graphicFrameLocks noGrp="1"/>
          </p:cNvGraphicFramePr>
          <p:nvPr>
            <p:ph idx="1"/>
            <p:extLst>
              <p:ext uri="{D42A27DB-BD31-4B8C-83A1-F6EECF244321}">
                <p14:modId xmlns:p14="http://schemas.microsoft.com/office/powerpoint/2010/main" val="4053417077"/>
              </p:ext>
            </p:extLst>
          </p:nvPr>
        </p:nvGraphicFramePr>
        <p:xfrm>
          <a:off x="838203" y="1264151"/>
          <a:ext cx="10515597" cy="3686175"/>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2973667269"/>
                    </a:ext>
                  </a:extLst>
                </a:gridCol>
                <a:gridCol w="3505199">
                  <a:extLst>
                    <a:ext uri="{9D8B030D-6E8A-4147-A177-3AD203B41FA5}">
                      <a16:colId xmlns:a16="http://schemas.microsoft.com/office/drawing/2014/main" val="2090377356"/>
                    </a:ext>
                  </a:extLst>
                </a:gridCol>
                <a:gridCol w="3505199">
                  <a:extLst>
                    <a:ext uri="{9D8B030D-6E8A-4147-A177-3AD203B41FA5}">
                      <a16:colId xmlns:a16="http://schemas.microsoft.com/office/drawing/2014/main" val="3894718005"/>
                    </a:ext>
                  </a:extLst>
                </a:gridCol>
              </a:tblGrid>
              <a:tr h="370840">
                <a:tc>
                  <a:txBody>
                    <a:bodyPr/>
                    <a:lstStyle/>
                    <a:p>
                      <a:pPr algn="ctr"/>
                      <a:r>
                        <a:rPr lang="en-GB" sz="2800" b="1" dirty="0">
                          <a:effectLst/>
                          <a:latin typeface="Calibri" panose="020F0502020204030204" pitchFamily="34" charset="0"/>
                          <a:ea typeface="Calibri" panose="020F0502020204030204" pitchFamily="34" charset="0"/>
                        </a:rPr>
                        <a:t>PATIENT</a:t>
                      </a:r>
                      <a:endParaRPr lang="en-US" sz="2800" dirty="0"/>
                    </a:p>
                  </a:txBody>
                  <a:tcPr/>
                </a:tc>
                <a:tc>
                  <a:txBody>
                    <a:bodyPr/>
                    <a:lstStyle/>
                    <a:p>
                      <a:pPr algn="ctr"/>
                      <a:r>
                        <a:rPr lang="en-GB" sz="2800" b="1" dirty="0">
                          <a:effectLst/>
                          <a:latin typeface="Calibri" panose="020F0502020204030204" pitchFamily="34" charset="0"/>
                          <a:ea typeface="Calibri" panose="020F0502020204030204" pitchFamily="34" charset="0"/>
                        </a:rPr>
                        <a:t>FAMILY</a:t>
                      </a:r>
                      <a:endParaRPr lang="en-US" sz="2800" dirty="0"/>
                    </a:p>
                  </a:txBody>
                  <a:tcPr/>
                </a:tc>
                <a:tc>
                  <a:txBody>
                    <a:bodyPr/>
                    <a:lstStyle/>
                    <a:p>
                      <a:pPr algn="ctr"/>
                      <a:r>
                        <a:rPr lang="en-GB" sz="2800" b="1" dirty="0">
                          <a:effectLst/>
                          <a:latin typeface="Calibri" panose="020F0502020204030204" pitchFamily="34" charset="0"/>
                          <a:ea typeface="Calibri" panose="020F0502020204030204" pitchFamily="34" charset="0"/>
                        </a:rPr>
                        <a:t>CAREGIVER</a:t>
                      </a:r>
                      <a:endParaRPr lang="en-US" sz="2800" dirty="0"/>
                    </a:p>
                  </a:txBody>
                  <a:tcPr/>
                </a:tc>
                <a:extLst>
                  <a:ext uri="{0D108BD9-81ED-4DB2-BD59-A6C34878D82A}">
                    <a16:rowId xmlns:a16="http://schemas.microsoft.com/office/drawing/2014/main" val="4129992339"/>
                  </a:ext>
                </a:extLst>
              </a:tr>
              <a:tr h="370840">
                <a:tc>
                  <a:txBody>
                    <a:bodyPr/>
                    <a:lstStyle/>
                    <a:p>
                      <a:pPr algn="ctr"/>
                      <a:r>
                        <a:rPr lang="en-GB" sz="2800" dirty="0">
                          <a:effectLst/>
                          <a:latin typeface="Calibri" panose="020F0502020204030204" pitchFamily="34" charset="0"/>
                          <a:ea typeface="Calibri" panose="020F0502020204030204" pitchFamily="34" charset="0"/>
                        </a:rPr>
                        <a:t>Agitation/delirium fear? (benzodiazepines) (massage)(music)</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Questions</a:t>
                      </a:r>
                      <a:endParaRPr lang="en-US" sz="2800" dirty="0"/>
                    </a:p>
                  </a:txBody>
                  <a:tcPr/>
                </a:tc>
                <a:tc>
                  <a:txBody>
                    <a:bodyPr/>
                    <a:lstStyle/>
                    <a:p>
                      <a:pPr algn="ctr"/>
                      <a:endParaRPr lang="en-US" sz="2800" dirty="0"/>
                    </a:p>
                  </a:txBody>
                  <a:tcPr/>
                </a:tc>
                <a:extLst>
                  <a:ext uri="{0D108BD9-81ED-4DB2-BD59-A6C34878D82A}">
                    <a16:rowId xmlns:a16="http://schemas.microsoft.com/office/drawing/2014/main" val="3236145922"/>
                  </a:ext>
                </a:extLst>
              </a:tr>
              <a:tr h="370840">
                <a:tc>
                  <a:txBody>
                    <a:bodyPr/>
                    <a:lstStyle/>
                    <a:p>
                      <a:pPr algn="ctr"/>
                      <a:r>
                        <a:rPr lang="en-GB" sz="2800" dirty="0">
                          <a:effectLst/>
                          <a:latin typeface="Calibri" panose="020F0502020204030204" pitchFamily="34" charset="0"/>
                          <a:ea typeface="Calibri" panose="020F0502020204030204" pitchFamily="34" charset="0"/>
                        </a:rPr>
                        <a:t>Nausea and Vomiting (antiemetics).</a:t>
                      </a:r>
                      <a:endParaRPr lang="en-US" sz="2800" dirty="0"/>
                    </a:p>
                  </a:txBody>
                  <a:tcPr/>
                </a:tc>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Offer them a place to rest in one of our delegated rooms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endParaRPr lang="en-US" sz="2800" dirty="0"/>
                    </a:p>
                  </a:txBody>
                  <a:tcPr/>
                </a:tc>
                <a:extLst>
                  <a:ext uri="{0D108BD9-81ED-4DB2-BD59-A6C34878D82A}">
                    <a16:rowId xmlns:a16="http://schemas.microsoft.com/office/drawing/2014/main" val="3103347501"/>
                  </a:ext>
                </a:extLst>
              </a:tr>
            </a:tbl>
          </a:graphicData>
        </a:graphic>
      </p:graphicFrame>
    </p:spTree>
    <p:extLst>
      <p:ext uri="{BB962C8B-B14F-4D97-AF65-F5344CB8AC3E}">
        <p14:creationId xmlns:p14="http://schemas.microsoft.com/office/powerpoint/2010/main" val="1682612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CE919-5FE3-47BD-BCE0-AF2F026A6636}"/>
              </a:ext>
            </a:extLst>
          </p:cNvPr>
          <p:cNvSpPr>
            <a:spLocks noGrp="1"/>
          </p:cNvSpPr>
          <p:nvPr>
            <p:ph type="title"/>
          </p:nvPr>
        </p:nvSpPr>
        <p:spPr>
          <a:xfrm>
            <a:off x="838200" y="365126"/>
            <a:ext cx="10515600" cy="709696"/>
          </a:xfrm>
        </p:spPr>
        <p:txBody>
          <a:bodyPr>
            <a:normAutofit/>
          </a:bodyPr>
          <a:lstStyle/>
          <a:p>
            <a:pPr algn="ctr" fontAlgn="t"/>
            <a:r>
              <a:rPr lang="en-GB" b="1" dirty="0">
                <a:latin typeface="Calibri" panose="020F0502020204030204" pitchFamily="34" charset="0"/>
                <a:ea typeface="Calibri" panose="020F0502020204030204" pitchFamily="34" charset="0"/>
                <a:cs typeface="Calibri" panose="020F0502020204030204" pitchFamily="34" charset="0"/>
              </a:rPr>
              <a:t>PHYSICAL NEEDS</a:t>
            </a:r>
            <a:endParaRPr lang="en-US" dirty="0"/>
          </a:p>
        </p:txBody>
      </p:sp>
      <p:sp>
        <p:nvSpPr>
          <p:cNvPr id="3" name="Content Placeholder 2">
            <a:extLst>
              <a:ext uri="{FF2B5EF4-FFF2-40B4-BE49-F238E27FC236}">
                <a16:creationId xmlns:a16="http://schemas.microsoft.com/office/drawing/2014/main" id="{470B8A77-8F11-4083-B13D-CE0C7A2ADE80}"/>
              </a:ext>
            </a:extLst>
          </p:cNvPr>
          <p:cNvSpPr>
            <a:spLocks noGrp="1"/>
          </p:cNvSpPr>
          <p:nvPr>
            <p:ph idx="1"/>
          </p:nvPr>
        </p:nvSpPr>
        <p:spPr>
          <a:xfrm>
            <a:off x="838200" y="1248109"/>
            <a:ext cx="10515600" cy="500480"/>
          </a:xfrm>
        </p:spPr>
        <p:txBody>
          <a:bodyPr/>
          <a:lstStyle/>
          <a:p>
            <a:pPr marL="0" indent="0" algn="ctr">
              <a:buNone/>
            </a:pPr>
            <a:r>
              <a:rPr lang="en-GB" dirty="0"/>
              <a:t>Other Things to Consider for the Patient</a:t>
            </a:r>
            <a:endParaRPr lang="en-US" dirty="0"/>
          </a:p>
        </p:txBody>
      </p:sp>
      <p:sp>
        <p:nvSpPr>
          <p:cNvPr id="4" name="Rectangle 3">
            <a:extLst>
              <a:ext uri="{FF2B5EF4-FFF2-40B4-BE49-F238E27FC236}">
                <a16:creationId xmlns:a16="http://schemas.microsoft.com/office/drawing/2014/main" id="{716D03F4-6E68-4810-9142-18C3DE348179}"/>
              </a:ext>
            </a:extLst>
          </p:cNvPr>
          <p:cNvSpPr/>
          <p:nvPr/>
        </p:nvSpPr>
        <p:spPr>
          <a:xfrm>
            <a:off x="838200" y="2035528"/>
            <a:ext cx="6641766" cy="532903"/>
          </a:xfrm>
          <a:prstGeom prst="rect">
            <a:avLst/>
          </a:prstGeom>
        </p:spPr>
        <p:txBody>
          <a:bodyPr wrap="square">
            <a:spAutoFit/>
          </a:bodyPr>
          <a:lstStyle/>
          <a:p>
            <a:pPr>
              <a:lnSpc>
                <a:spcPct val="107000"/>
              </a:lnSpc>
              <a:spcAft>
                <a:spcPts val="800"/>
              </a:spcAft>
            </a:pPr>
            <a:r>
              <a:rPr lang="en-GB" sz="2800" dirty="0">
                <a:solidFill>
                  <a:srgbClr val="C00000"/>
                </a:solidFill>
                <a:latin typeface="Calibri" panose="020F0502020204030204" pitchFamily="34" charset="0"/>
                <a:ea typeface="Calibri" panose="020F0502020204030204" pitchFamily="34" charset="0"/>
                <a:cs typeface="Calibri" panose="020F0502020204030204" pitchFamily="34" charset="0"/>
              </a:rPr>
              <a:t>symptoms such as itchiness/oedema</a:t>
            </a:r>
            <a:r>
              <a:rPr lang="en-US" sz="2800" dirty="0">
                <a:solidFill>
                  <a:srgbClr val="C00000"/>
                </a:solidFill>
                <a:latin typeface="Calibri" panose="020F0502020204030204" pitchFamily="34" charset="0"/>
                <a:ea typeface="Calibri" panose="020F0502020204030204" pitchFamily="34" charset="0"/>
                <a:cs typeface="Times New Roman" panose="02020603050405020304" pitchFamily="18" charset="0"/>
              </a:rPr>
              <a:t> </a:t>
            </a:r>
            <a:r>
              <a:rPr lang="en-GB" sz="2800" dirty="0">
                <a:solidFill>
                  <a:srgbClr val="C00000"/>
                </a:solidFill>
                <a:latin typeface="Calibri" panose="020F0502020204030204" pitchFamily="34" charset="0"/>
                <a:ea typeface="Calibri" panose="020F0502020204030204" pitchFamily="34" charset="0"/>
              </a:rPr>
              <a:t>(</a:t>
            </a:r>
            <a:r>
              <a:rPr lang="en-GB" sz="2800" dirty="0" err="1">
                <a:solidFill>
                  <a:srgbClr val="C00000"/>
                </a:solidFill>
                <a:latin typeface="Calibri" panose="020F0502020204030204" pitchFamily="34" charset="0"/>
                <a:ea typeface="Calibri" panose="020F0502020204030204" pitchFamily="34" charset="0"/>
              </a:rPr>
              <a:t>Priton</a:t>
            </a:r>
            <a:r>
              <a:rPr lang="en-GB" sz="2800" dirty="0">
                <a:solidFill>
                  <a:srgbClr val="C00000"/>
                </a:solidFill>
                <a:latin typeface="Calibri" panose="020F0502020204030204" pitchFamily="34" charset="0"/>
                <a:ea typeface="Calibri" panose="020F0502020204030204" pitchFamily="34" charset="0"/>
              </a:rPr>
              <a:t>)</a:t>
            </a:r>
            <a:endParaRPr lang="en-US" sz="2800" dirty="0">
              <a:solidFill>
                <a:srgbClr val="C00000"/>
              </a:solidFill>
            </a:endParaRPr>
          </a:p>
        </p:txBody>
      </p:sp>
      <p:sp>
        <p:nvSpPr>
          <p:cNvPr id="5" name="Rectangle 4">
            <a:extLst>
              <a:ext uri="{FF2B5EF4-FFF2-40B4-BE49-F238E27FC236}">
                <a16:creationId xmlns:a16="http://schemas.microsoft.com/office/drawing/2014/main" id="{0AF82BD6-E636-443E-9936-49DF102424D1}"/>
              </a:ext>
            </a:extLst>
          </p:cNvPr>
          <p:cNvSpPr/>
          <p:nvPr/>
        </p:nvSpPr>
        <p:spPr>
          <a:xfrm>
            <a:off x="1964906" y="3005275"/>
            <a:ext cx="9417886" cy="523220"/>
          </a:xfrm>
          <a:prstGeom prst="rect">
            <a:avLst/>
          </a:prstGeom>
        </p:spPr>
        <p:txBody>
          <a:bodyPr wrap="square">
            <a:spAutoFit/>
          </a:bodyPr>
          <a:lstStyle/>
          <a:p>
            <a:r>
              <a:rPr lang="en-GB" sz="2800" dirty="0">
                <a:solidFill>
                  <a:srgbClr val="002060"/>
                </a:solidFill>
                <a:latin typeface="Calibri" panose="020F0502020204030204" pitchFamily="34" charset="0"/>
                <a:ea typeface="Calibri" panose="020F0502020204030204" pitchFamily="34" charset="0"/>
              </a:rPr>
              <a:t>Unnecessary interventions (blood tests, inotropes)</a:t>
            </a:r>
            <a:endParaRPr lang="en-US" sz="2800" dirty="0">
              <a:solidFill>
                <a:srgbClr val="002060"/>
              </a:solidFill>
            </a:endParaRPr>
          </a:p>
        </p:txBody>
      </p:sp>
      <p:sp>
        <p:nvSpPr>
          <p:cNvPr id="6" name="Rectangle 5">
            <a:extLst>
              <a:ext uri="{FF2B5EF4-FFF2-40B4-BE49-F238E27FC236}">
                <a16:creationId xmlns:a16="http://schemas.microsoft.com/office/drawing/2014/main" id="{D4A562C3-74FE-4119-89B3-BC165640D38D}"/>
              </a:ext>
            </a:extLst>
          </p:cNvPr>
          <p:cNvSpPr/>
          <p:nvPr/>
        </p:nvSpPr>
        <p:spPr>
          <a:xfrm>
            <a:off x="838200" y="3936788"/>
            <a:ext cx="3900683" cy="523220"/>
          </a:xfrm>
          <a:prstGeom prst="rect">
            <a:avLst/>
          </a:prstGeom>
        </p:spPr>
        <p:txBody>
          <a:bodyPr wrap="none">
            <a:spAutoFit/>
          </a:bodyPr>
          <a:lstStyle/>
          <a:p>
            <a:r>
              <a:rPr lang="en-GB" sz="2800" dirty="0">
                <a:solidFill>
                  <a:srgbClr val="FF0000"/>
                </a:solidFill>
                <a:latin typeface="Calibri" panose="020F0502020204030204" pitchFamily="34" charset="0"/>
                <a:ea typeface="Calibri" panose="020F0502020204030204" pitchFamily="34" charset="0"/>
              </a:rPr>
              <a:t>Unnecessary medications</a:t>
            </a:r>
            <a:endParaRPr lang="en-US" sz="2800" dirty="0">
              <a:solidFill>
                <a:srgbClr val="FF0000"/>
              </a:solidFill>
            </a:endParaRPr>
          </a:p>
        </p:txBody>
      </p:sp>
      <p:sp>
        <p:nvSpPr>
          <p:cNvPr id="7" name="Rectangle 6">
            <a:extLst>
              <a:ext uri="{FF2B5EF4-FFF2-40B4-BE49-F238E27FC236}">
                <a16:creationId xmlns:a16="http://schemas.microsoft.com/office/drawing/2014/main" id="{69EA3C0A-F296-434E-AC7D-AD6322F0CBCF}"/>
              </a:ext>
            </a:extLst>
          </p:cNvPr>
          <p:cNvSpPr/>
          <p:nvPr/>
        </p:nvSpPr>
        <p:spPr>
          <a:xfrm>
            <a:off x="8512871" y="3889484"/>
            <a:ext cx="2525050" cy="523220"/>
          </a:xfrm>
          <a:prstGeom prst="rect">
            <a:avLst/>
          </a:prstGeom>
        </p:spPr>
        <p:txBody>
          <a:bodyPr wrap="none">
            <a:spAutoFit/>
          </a:bodyPr>
          <a:lstStyle/>
          <a:p>
            <a:r>
              <a:rPr lang="en-GB" sz="2800" dirty="0">
                <a:solidFill>
                  <a:srgbClr val="7030A0"/>
                </a:solidFill>
                <a:latin typeface="Calibri" panose="020F0502020204030204" pitchFamily="34" charset="0"/>
                <a:ea typeface="Calibri" panose="020F0502020204030204" pitchFamily="34" charset="0"/>
              </a:rPr>
              <a:t>Mouth/eye care</a:t>
            </a:r>
            <a:endParaRPr lang="en-US" sz="2800" dirty="0">
              <a:solidFill>
                <a:srgbClr val="7030A0"/>
              </a:solidFill>
            </a:endParaRPr>
          </a:p>
        </p:txBody>
      </p:sp>
      <p:sp>
        <p:nvSpPr>
          <p:cNvPr id="8" name="Rectangle 7">
            <a:extLst>
              <a:ext uri="{FF2B5EF4-FFF2-40B4-BE49-F238E27FC236}">
                <a16:creationId xmlns:a16="http://schemas.microsoft.com/office/drawing/2014/main" id="{5A5186B4-E0A4-46D4-9EF3-BD77BC15378D}"/>
              </a:ext>
            </a:extLst>
          </p:cNvPr>
          <p:cNvSpPr/>
          <p:nvPr/>
        </p:nvSpPr>
        <p:spPr>
          <a:xfrm>
            <a:off x="8256198" y="2056488"/>
            <a:ext cx="2691506" cy="523220"/>
          </a:xfrm>
          <a:prstGeom prst="rect">
            <a:avLst/>
          </a:prstGeom>
        </p:spPr>
        <p:txBody>
          <a:bodyPr wrap="none">
            <a:spAutoFit/>
          </a:bodyPr>
          <a:lstStyle/>
          <a:p>
            <a:r>
              <a:rPr lang="en-GB" sz="2800" dirty="0">
                <a:solidFill>
                  <a:srgbClr val="00B050"/>
                </a:solidFill>
                <a:latin typeface="Calibri" panose="020F0502020204030204" pitchFamily="34" charset="0"/>
                <a:ea typeface="Calibri" panose="020F0502020204030204" pitchFamily="34" charset="0"/>
              </a:rPr>
              <a:t>Personal Hygiene</a:t>
            </a:r>
            <a:endParaRPr lang="en-US" sz="2800" dirty="0">
              <a:solidFill>
                <a:srgbClr val="00B050"/>
              </a:solidFill>
            </a:endParaRPr>
          </a:p>
        </p:txBody>
      </p:sp>
      <p:sp>
        <p:nvSpPr>
          <p:cNvPr id="9" name="Rectangle 8">
            <a:extLst>
              <a:ext uri="{FF2B5EF4-FFF2-40B4-BE49-F238E27FC236}">
                <a16:creationId xmlns:a16="http://schemas.microsoft.com/office/drawing/2014/main" id="{985488D3-2AB2-4FEA-9F13-CAE32FEDE166}"/>
              </a:ext>
            </a:extLst>
          </p:cNvPr>
          <p:cNvSpPr/>
          <p:nvPr/>
        </p:nvSpPr>
        <p:spPr>
          <a:xfrm>
            <a:off x="5631320" y="3887956"/>
            <a:ext cx="2085058" cy="523220"/>
          </a:xfrm>
          <a:prstGeom prst="rect">
            <a:avLst/>
          </a:prstGeom>
        </p:spPr>
        <p:txBody>
          <a:bodyPr wrap="none">
            <a:spAutoFit/>
          </a:bodyPr>
          <a:lstStyle/>
          <a:p>
            <a:r>
              <a:rPr lang="en-GB" sz="2800" dirty="0">
                <a:solidFill>
                  <a:srgbClr val="002060"/>
                </a:solidFill>
                <a:latin typeface="Calibri" panose="020F0502020204030204" pitchFamily="34" charset="0"/>
                <a:ea typeface="Calibri" panose="020F0502020204030204" pitchFamily="34" charset="0"/>
              </a:rPr>
              <a:t>Skin integrity</a:t>
            </a:r>
            <a:endParaRPr lang="en-US" sz="2800" dirty="0">
              <a:solidFill>
                <a:srgbClr val="002060"/>
              </a:solidFill>
            </a:endParaRPr>
          </a:p>
        </p:txBody>
      </p:sp>
      <p:sp>
        <p:nvSpPr>
          <p:cNvPr id="11" name="Rectangle 10">
            <a:extLst>
              <a:ext uri="{FF2B5EF4-FFF2-40B4-BE49-F238E27FC236}">
                <a16:creationId xmlns:a16="http://schemas.microsoft.com/office/drawing/2014/main" id="{6C7DD697-ACF0-4703-B247-C180094CEAF5}"/>
              </a:ext>
            </a:extLst>
          </p:cNvPr>
          <p:cNvSpPr/>
          <p:nvPr/>
        </p:nvSpPr>
        <p:spPr>
          <a:xfrm>
            <a:off x="1203425" y="5012142"/>
            <a:ext cx="5029582" cy="523220"/>
          </a:xfrm>
          <a:prstGeom prst="rect">
            <a:avLst/>
          </a:prstGeom>
        </p:spPr>
        <p:txBody>
          <a:bodyPr wrap="none">
            <a:spAutoFit/>
          </a:bodyPr>
          <a:lstStyle/>
          <a:p>
            <a:r>
              <a:rPr lang="en-GB" sz="2800" dirty="0">
                <a:solidFill>
                  <a:srgbClr val="00B050"/>
                </a:solidFill>
                <a:latin typeface="Calibri" panose="020F0502020204030204" pitchFamily="34" charset="0"/>
                <a:ea typeface="Calibri" panose="020F0502020204030204" pitchFamily="34" charset="0"/>
              </a:rPr>
              <a:t>Urinary problems (pads? Cather).</a:t>
            </a:r>
            <a:endParaRPr lang="en-US" sz="2800" dirty="0">
              <a:solidFill>
                <a:srgbClr val="00B050"/>
              </a:solidFill>
            </a:endParaRPr>
          </a:p>
        </p:txBody>
      </p:sp>
      <p:sp>
        <p:nvSpPr>
          <p:cNvPr id="12" name="Rectangle 11">
            <a:extLst>
              <a:ext uri="{FF2B5EF4-FFF2-40B4-BE49-F238E27FC236}">
                <a16:creationId xmlns:a16="http://schemas.microsoft.com/office/drawing/2014/main" id="{752E0D16-6A15-461E-98A6-C1EFD3954DF5}"/>
              </a:ext>
            </a:extLst>
          </p:cNvPr>
          <p:cNvSpPr/>
          <p:nvPr/>
        </p:nvSpPr>
        <p:spPr>
          <a:xfrm>
            <a:off x="7092978" y="5012142"/>
            <a:ext cx="3576620" cy="523220"/>
          </a:xfrm>
          <a:prstGeom prst="rect">
            <a:avLst/>
          </a:prstGeom>
        </p:spPr>
        <p:txBody>
          <a:bodyPr wrap="none">
            <a:spAutoFit/>
          </a:bodyPr>
          <a:lstStyle/>
          <a:p>
            <a:r>
              <a:rPr lang="en-GB" sz="2800" dirty="0">
                <a:solidFill>
                  <a:srgbClr val="FF0000"/>
                </a:solidFill>
                <a:latin typeface="Calibri" panose="020F0502020204030204" pitchFamily="34" charset="0"/>
                <a:ea typeface="Calibri" panose="020F0502020204030204" pitchFamily="34" charset="0"/>
              </a:rPr>
              <a:t>Constipation (laxatives)</a:t>
            </a:r>
            <a:endParaRPr lang="en-US" sz="2800" dirty="0">
              <a:solidFill>
                <a:srgbClr val="FF0000"/>
              </a:solidFill>
            </a:endParaRPr>
          </a:p>
        </p:txBody>
      </p:sp>
      <p:sp>
        <p:nvSpPr>
          <p:cNvPr id="13" name="Rectangle 12">
            <a:extLst>
              <a:ext uri="{FF2B5EF4-FFF2-40B4-BE49-F238E27FC236}">
                <a16:creationId xmlns:a16="http://schemas.microsoft.com/office/drawing/2014/main" id="{07FA7768-BBCB-4892-ABE9-49CE6EDBA131}"/>
              </a:ext>
            </a:extLst>
          </p:cNvPr>
          <p:cNvSpPr/>
          <p:nvPr/>
        </p:nvSpPr>
        <p:spPr>
          <a:xfrm>
            <a:off x="3507188" y="5943655"/>
            <a:ext cx="5374100" cy="523220"/>
          </a:xfrm>
          <a:prstGeom prst="rect">
            <a:avLst/>
          </a:prstGeom>
        </p:spPr>
        <p:txBody>
          <a:bodyPr wrap="none">
            <a:spAutoFit/>
          </a:bodyPr>
          <a:lstStyle/>
          <a:p>
            <a:r>
              <a:rPr lang="en-GB" sz="2800" dirty="0">
                <a:solidFill>
                  <a:srgbClr val="002060"/>
                </a:solidFill>
                <a:latin typeface="Calibri" panose="020F0502020204030204" pitchFamily="34" charset="0"/>
                <a:ea typeface="Calibri" panose="020F0502020204030204" pitchFamily="34" charset="0"/>
              </a:rPr>
              <a:t>Nausea and Vomiting (antiemetics).</a:t>
            </a:r>
            <a:endParaRPr lang="en-US" sz="2800" dirty="0">
              <a:solidFill>
                <a:srgbClr val="002060"/>
              </a:solidFill>
            </a:endParaRPr>
          </a:p>
        </p:txBody>
      </p:sp>
    </p:spTree>
    <p:extLst>
      <p:ext uri="{BB962C8B-B14F-4D97-AF65-F5344CB8AC3E}">
        <p14:creationId xmlns:p14="http://schemas.microsoft.com/office/powerpoint/2010/main" val="313771542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1F830-F7E2-4A55-82AB-5094F989E630}"/>
              </a:ext>
            </a:extLst>
          </p:cNvPr>
          <p:cNvSpPr>
            <a:spLocks noGrp="1"/>
          </p:cNvSpPr>
          <p:nvPr>
            <p:ph type="title"/>
          </p:nvPr>
        </p:nvSpPr>
        <p:spPr>
          <a:xfrm>
            <a:off x="838200" y="365126"/>
            <a:ext cx="10515600" cy="661570"/>
          </a:xfrm>
        </p:spPr>
        <p:txBody>
          <a:bodyPr>
            <a:normAutofit fontScale="90000"/>
          </a:bodyPr>
          <a:lstStyle/>
          <a:p>
            <a:pPr algn="ctr"/>
            <a:r>
              <a:rPr lang="en-GB" b="1" dirty="0">
                <a:latin typeface="Calibri" panose="020F0502020204030204" pitchFamily="34" charset="0"/>
                <a:ea typeface="Calibri" panose="020F0502020204030204" pitchFamily="34" charset="0"/>
                <a:cs typeface="Calibri" panose="020F0502020204030204" pitchFamily="34" charset="0"/>
              </a:rPr>
              <a:t>Emotional and psychological needs</a:t>
            </a:r>
            <a:endParaRPr lang="en-US" dirty="0"/>
          </a:p>
        </p:txBody>
      </p:sp>
      <p:graphicFrame>
        <p:nvGraphicFramePr>
          <p:cNvPr id="7" name="Table 7">
            <a:extLst>
              <a:ext uri="{FF2B5EF4-FFF2-40B4-BE49-F238E27FC236}">
                <a16:creationId xmlns:a16="http://schemas.microsoft.com/office/drawing/2014/main" id="{81EBD788-BA1C-4E80-902A-836FFA79F182}"/>
              </a:ext>
            </a:extLst>
          </p:cNvPr>
          <p:cNvGraphicFramePr>
            <a:graphicFrameLocks noGrp="1"/>
          </p:cNvGraphicFramePr>
          <p:nvPr>
            <p:ph idx="1"/>
            <p:extLst>
              <p:ext uri="{D42A27DB-BD31-4B8C-83A1-F6EECF244321}">
                <p14:modId xmlns:p14="http://schemas.microsoft.com/office/powerpoint/2010/main" val="2604065677"/>
              </p:ext>
            </p:extLst>
          </p:nvPr>
        </p:nvGraphicFramePr>
        <p:xfrm>
          <a:off x="838200" y="1026697"/>
          <a:ext cx="10515597" cy="5540375"/>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1932938076"/>
                    </a:ext>
                  </a:extLst>
                </a:gridCol>
                <a:gridCol w="3505199">
                  <a:extLst>
                    <a:ext uri="{9D8B030D-6E8A-4147-A177-3AD203B41FA5}">
                      <a16:colId xmlns:a16="http://schemas.microsoft.com/office/drawing/2014/main" val="1599539919"/>
                    </a:ext>
                  </a:extLst>
                </a:gridCol>
                <a:gridCol w="3505199">
                  <a:extLst>
                    <a:ext uri="{9D8B030D-6E8A-4147-A177-3AD203B41FA5}">
                      <a16:colId xmlns:a16="http://schemas.microsoft.com/office/drawing/2014/main" val="2859859887"/>
                    </a:ext>
                  </a:extLst>
                </a:gridCol>
              </a:tblGrid>
              <a:tr h="474267">
                <a:tc>
                  <a:txBody>
                    <a:bodyPr/>
                    <a:lstStyle/>
                    <a:p>
                      <a:pPr algn="ctr"/>
                      <a:r>
                        <a:rPr lang="en-GB" sz="2800" b="1" dirty="0">
                          <a:effectLst/>
                          <a:latin typeface="Calibri" panose="020F0502020204030204" pitchFamily="34" charset="0"/>
                          <a:ea typeface="Calibri" panose="020F0502020204030204" pitchFamily="34" charset="0"/>
                        </a:rPr>
                        <a:t>PATIENT</a:t>
                      </a:r>
                      <a:endParaRPr lang="en-US" sz="2800" dirty="0"/>
                    </a:p>
                  </a:txBody>
                  <a:tcPr/>
                </a:tc>
                <a:tc>
                  <a:txBody>
                    <a:bodyPr/>
                    <a:lstStyle/>
                    <a:p>
                      <a:pPr algn="ctr"/>
                      <a:r>
                        <a:rPr lang="en-GB" sz="2800" b="1" dirty="0">
                          <a:effectLst/>
                          <a:latin typeface="Calibri" panose="020F0502020204030204" pitchFamily="34" charset="0"/>
                          <a:ea typeface="Calibri" panose="020F0502020204030204" pitchFamily="34" charset="0"/>
                        </a:rPr>
                        <a:t>FAMILY</a:t>
                      </a:r>
                      <a:endParaRPr lang="en-US" sz="2800" dirty="0"/>
                    </a:p>
                  </a:txBody>
                  <a:tcPr/>
                </a:tc>
                <a:tc>
                  <a:txBody>
                    <a:bodyPr/>
                    <a:lstStyle/>
                    <a:p>
                      <a:pPr algn="ctr"/>
                      <a:r>
                        <a:rPr lang="en-GB" sz="2800" b="1" dirty="0">
                          <a:effectLst/>
                          <a:latin typeface="Calibri" panose="020F0502020204030204" pitchFamily="34" charset="0"/>
                          <a:ea typeface="Calibri" panose="020F0502020204030204" pitchFamily="34" charset="0"/>
                        </a:rPr>
                        <a:t>CAREGIVER</a:t>
                      </a:r>
                      <a:endParaRPr lang="en-US" sz="2800" dirty="0"/>
                    </a:p>
                  </a:txBody>
                  <a:tcPr/>
                </a:tc>
                <a:extLst>
                  <a:ext uri="{0D108BD9-81ED-4DB2-BD59-A6C34878D82A}">
                    <a16:rowId xmlns:a16="http://schemas.microsoft.com/office/drawing/2014/main" val="3783667868"/>
                  </a:ext>
                </a:extLst>
              </a:tr>
              <a:tr h="4650159">
                <a:tc>
                  <a:txBody>
                    <a:bodyPr/>
                    <a:lstStyle/>
                    <a:p>
                      <a:pPr algn="l">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Open and honest</a:t>
                      </a:r>
                      <a:r>
                        <a:rPr lang="en-GB" sz="2800" b="1" dirty="0">
                          <a:effectLst/>
                          <a:latin typeface="Calibri" panose="020F0502020204030204" pitchFamily="34" charset="0"/>
                          <a:ea typeface="Calibri" panose="020F0502020204030204" pitchFamily="34" charset="0"/>
                          <a:cs typeface="Calibri" panose="020F0502020204030204" pitchFamily="34" charset="0"/>
                        </a:rPr>
                        <a:t> </a:t>
                      </a:r>
                      <a:r>
                        <a:rPr lang="en-GB" sz="2800" dirty="0">
                          <a:effectLst/>
                          <a:latin typeface="Calibri" panose="020F0502020204030204" pitchFamily="34" charset="0"/>
                          <a:ea typeface="Calibri" panose="020F0502020204030204" pitchFamily="34" charset="0"/>
                          <a:cs typeface="Calibri" panose="020F0502020204030204" pitchFamily="34" charset="0"/>
                        </a:rPr>
                        <a:t>communication, active listening to the patient can be helpful. Asking if they have a person in mind for a Lasting Power of Attorney or have, they made an Advanced Care Directive.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Open an honest communication and being present, listening and offering support.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No right and wrong on how they choose to spend last moments with their loved ones.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Offer a side room for privacy if available or pull the curtains.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r>
                        <a:rPr lang="en-GB" sz="2800" kern="1200" dirty="0">
                          <a:solidFill>
                            <a:schemeClr val="dk1"/>
                          </a:solidFill>
                          <a:effectLst/>
                          <a:latin typeface="+mn-lt"/>
                          <a:ea typeface="+mn-ea"/>
                          <a:cs typeface="+mn-cs"/>
                        </a:rPr>
                        <a:t>Sitting with family members and trying to create a bond with them – you get attached and get emotional.</a:t>
                      </a:r>
                      <a:endParaRPr lang="en-US" sz="2800" kern="1200" dirty="0">
                        <a:solidFill>
                          <a:schemeClr val="dk1"/>
                        </a:solidFill>
                        <a:effectLst/>
                        <a:latin typeface="+mn-lt"/>
                        <a:ea typeface="+mn-ea"/>
                        <a:cs typeface="+mn-cs"/>
                      </a:endParaRPr>
                    </a:p>
                    <a:p>
                      <a:pPr algn="l"/>
                      <a:r>
                        <a:rPr lang="en-GB" sz="2800" kern="1200" dirty="0">
                          <a:solidFill>
                            <a:schemeClr val="dk1"/>
                          </a:solidFill>
                          <a:effectLst/>
                          <a:latin typeface="+mn-lt"/>
                          <a:ea typeface="+mn-ea"/>
                          <a:cs typeface="+mn-cs"/>
                        </a:rPr>
                        <a:t>Looking after you and getting rest and a better work life balance.</a:t>
                      </a:r>
                      <a:endParaRPr lang="en-US" sz="2800" kern="1200" dirty="0">
                        <a:solidFill>
                          <a:schemeClr val="dk1"/>
                        </a:solidFill>
                        <a:effectLst/>
                        <a:latin typeface="+mn-lt"/>
                        <a:ea typeface="+mn-ea"/>
                        <a:cs typeface="+mn-cs"/>
                      </a:endParaRPr>
                    </a:p>
                  </a:txBody>
                  <a:tcPr/>
                </a:tc>
                <a:extLst>
                  <a:ext uri="{0D108BD9-81ED-4DB2-BD59-A6C34878D82A}">
                    <a16:rowId xmlns:a16="http://schemas.microsoft.com/office/drawing/2014/main" val="972954158"/>
                  </a:ext>
                </a:extLst>
              </a:tr>
            </a:tbl>
          </a:graphicData>
        </a:graphic>
      </p:graphicFrame>
    </p:spTree>
    <p:extLst>
      <p:ext uri="{BB962C8B-B14F-4D97-AF65-F5344CB8AC3E}">
        <p14:creationId xmlns:p14="http://schemas.microsoft.com/office/powerpoint/2010/main" val="238769444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F8633-B9F1-4865-890B-BAF32AD5EA43}"/>
              </a:ext>
            </a:extLst>
          </p:cNvPr>
          <p:cNvSpPr>
            <a:spLocks noGrp="1"/>
          </p:cNvSpPr>
          <p:nvPr>
            <p:ph type="title"/>
          </p:nvPr>
        </p:nvSpPr>
        <p:spPr>
          <a:xfrm>
            <a:off x="838200" y="365126"/>
            <a:ext cx="10515600" cy="677612"/>
          </a:xfrm>
        </p:spPr>
        <p:txBody>
          <a:bodyPr>
            <a:normAutofit fontScale="90000"/>
          </a:bodyPr>
          <a:lstStyle/>
          <a:p>
            <a:pPr algn="ctr"/>
            <a:r>
              <a:rPr lang="en-GB" b="1" dirty="0">
                <a:latin typeface="Calibri" panose="020F0502020204030204" pitchFamily="34" charset="0"/>
                <a:ea typeface="Calibri" panose="020F0502020204030204" pitchFamily="34" charset="0"/>
                <a:cs typeface="Calibri" panose="020F0502020204030204" pitchFamily="34" charset="0"/>
              </a:rPr>
              <a:t>Emotional and psychological needs</a:t>
            </a:r>
            <a:endParaRPr lang="en-US" dirty="0"/>
          </a:p>
        </p:txBody>
      </p:sp>
      <p:graphicFrame>
        <p:nvGraphicFramePr>
          <p:cNvPr id="4" name="Table 4">
            <a:extLst>
              <a:ext uri="{FF2B5EF4-FFF2-40B4-BE49-F238E27FC236}">
                <a16:creationId xmlns:a16="http://schemas.microsoft.com/office/drawing/2014/main" id="{E41419DE-B26B-4EA1-9189-367376236994}"/>
              </a:ext>
            </a:extLst>
          </p:cNvPr>
          <p:cNvGraphicFramePr>
            <a:graphicFrameLocks noGrp="1"/>
          </p:cNvGraphicFramePr>
          <p:nvPr>
            <p:ph idx="1"/>
            <p:extLst>
              <p:ext uri="{D42A27DB-BD31-4B8C-83A1-F6EECF244321}">
                <p14:modId xmlns:p14="http://schemas.microsoft.com/office/powerpoint/2010/main" val="86769528"/>
              </p:ext>
            </p:extLst>
          </p:nvPr>
        </p:nvGraphicFramePr>
        <p:xfrm>
          <a:off x="288759" y="1042738"/>
          <a:ext cx="11614482" cy="5719763"/>
        </p:xfrm>
        <a:graphic>
          <a:graphicData uri="http://schemas.openxmlformats.org/drawingml/2006/table">
            <a:tbl>
              <a:tblPr firstRow="1" bandRow="1">
                <a:tableStyleId>{5C22544A-7EE6-4342-B048-85BDC9FD1C3A}</a:tableStyleId>
              </a:tblPr>
              <a:tblGrid>
                <a:gridCol w="3871494">
                  <a:extLst>
                    <a:ext uri="{9D8B030D-6E8A-4147-A177-3AD203B41FA5}">
                      <a16:colId xmlns:a16="http://schemas.microsoft.com/office/drawing/2014/main" val="3070611627"/>
                    </a:ext>
                  </a:extLst>
                </a:gridCol>
                <a:gridCol w="3871494">
                  <a:extLst>
                    <a:ext uri="{9D8B030D-6E8A-4147-A177-3AD203B41FA5}">
                      <a16:colId xmlns:a16="http://schemas.microsoft.com/office/drawing/2014/main" val="4083097025"/>
                    </a:ext>
                  </a:extLst>
                </a:gridCol>
                <a:gridCol w="3871494">
                  <a:extLst>
                    <a:ext uri="{9D8B030D-6E8A-4147-A177-3AD203B41FA5}">
                      <a16:colId xmlns:a16="http://schemas.microsoft.com/office/drawing/2014/main" val="985568442"/>
                    </a:ext>
                  </a:extLst>
                </a:gridCol>
              </a:tblGrid>
              <a:tr h="370840">
                <a:tc>
                  <a:txBody>
                    <a:bodyPr/>
                    <a:lstStyle/>
                    <a:p>
                      <a:pPr algn="ctr"/>
                      <a:r>
                        <a:rPr lang="en-GB" sz="2800" b="1" dirty="0">
                          <a:effectLst/>
                          <a:latin typeface="Calibri" panose="020F0502020204030204" pitchFamily="34" charset="0"/>
                          <a:ea typeface="Calibri" panose="020F0502020204030204" pitchFamily="34" charset="0"/>
                        </a:rPr>
                        <a:t>PATIENT</a:t>
                      </a:r>
                      <a:endParaRPr lang="en-US" sz="2800" dirty="0"/>
                    </a:p>
                  </a:txBody>
                  <a:tcPr/>
                </a:tc>
                <a:tc>
                  <a:txBody>
                    <a:bodyPr/>
                    <a:lstStyle/>
                    <a:p>
                      <a:pPr algn="ctr"/>
                      <a:r>
                        <a:rPr lang="en-GB" sz="2800" b="1" dirty="0">
                          <a:effectLst/>
                          <a:latin typeface="Calibri" panose="020F0502020204030204" pitchFamily="34" charset="0"/>
                          <a:ea typeface="Calibri" panose="020F0502020204030204" pitchFamily="34" charset="0"/>
                        </a:rPr>
                        <a:t>FAMILY</a:t>
                      </a:r>
                      <a:endParaRPr lang="en-US" sz="2800" dirty="0"/>
                    </a:p>
                  </a:txBody>
                  <a:tcPr/>
                </a:tc>
                <a:tc>
                  <a:txBody>
                    <a:bodyPr/>
                    <a:lstStyle/>
                    <a:p>
                      <a:pPr algn="ctr"/>
                      <a:r>
                        <a:rPr lang="en-GB" sz="2800" b="1" dirty="0">
                          <a:effectLst/>
                          <a:latin typeface="Calibri" panose="020F0502020204030204" pitchFamily="34" charset="0"/>
                          <a:ea typeface="Calibri" panose="020F0502020204030204" pitchFamily="34" charset="0"/>
                        </a:rPr>
                        <a:t>CAREGIVER</a:t>
                      </a:r>
                      <a:endParaRPr lang="en-US" sz="2800" dirty="0"/>
                    </a:p>
                  </a:txBody>
                  <a:tcPr/>
                </a:tc>
                <a:extLst>
                  <a:ext uri="{0D108BD9-81ED-4DB2-BD59-A6C34878D82A}">
                    <a16:rowId xmlns:a16="http://schemas.microsoft.com/office/drawing/2014/main" val="3244424781"/>
                  </a:ext>
                </a:extLst>
              </a:tr>
              <a:tr h="370840">
                <a:tc>
                  <a:txBody>
                    <a:bodyPr/>
                    <a:lstStyle/>
                    <a:p>
                      <a:pPr algn="ct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Care explained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Care explained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Debriefing about the situation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71822999"/>
                  </a:ext>
                </a:extLst>
              </a:tr>
              <a:tr h="370840">
                <a:tc>
                  <a:txBody>
                    <a:bodyPr/>
                    <a:lstStyle/>
                    <a:p>
                      <a:pPr algn="ctr">
                        <a:lnSpc>
                          <a:spcPct val="107000"/>
                        </a:lnSpc>
                        <a:spcAft>
                          <a:spcPts val="0"/>
                        </a:spcAft>
                      </a:pPr>
                      <a:r>
                        <a:rPr lang="en-GB" sz="2800" kern="1200" dirty="0">
                          <a:solidFill>
                            <a:schemeClr val="dk1"/>
                          </a:solidFill>
                          <a:effectLst/>
                          <a:latin typeface="+mn-lt"/>
                          <a:ea typeface="+mn-ea"/>
                          <a:cs typeface="+mn-cs"/>
                        </a:rPr>
                        <a:t>Offer if appropriate to speak to the psychologist on the unit</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GB" sz="2800" kern="1200" dirty="0">
                          <a:solidFill>
                            <a:schemeClr val="dk1"/>
                          </a:solidFill>
                          <a:effectLst/>
                          <a:latin typeface="+mn-lt"/>
                          <a:ea typeface="+mn-ea"/>
                          <a:cs typeface="+mn-cs"/>
                        </a:rPr>
                        <a:t>Involve family members in giving care to patients (mouth care). Encourage to hold patients’ hand. Drop cot sides so they can get closer</a:t>
                      </a:r>
                      <a:endParaRPr lang="en-US" sz="2800" kern="1200" dirty="0">
                        <a:solidFill>
                          <a:schemeClr val="dk1"/>
                        </a:solidFill>
                        <a:effectLst/>
                        <a:latin typeface="+mn-lt"/>
                        <a:ea typeface="+mn-ea"/>
                        <a:cs typeface="+mn-cs"/>
                      </a:endParaRPr>
                    </a:p>
                    <a:p>
                      <a:pPr algn="ctr">
                        <a:lnSpc>
                          <a:spcPct val="107000"/>
                        </a:lnSpc>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Attend Schwartz rounds. To help you make sense of your feelings and reflect on practices and Ask for support from other team members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43198391"/>
                  </a:ext>
                </a:extLst>
              </a:tr>
              <a:tr h="370840">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Help contact any family members for patient if so wishes to see</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GB" sz="2800" kern="1200" dirty="0">
                          <a:solidFill>
                            <a:schemeClr val="dk1"/>
                          </a:solidFill>
                          <a:effectLst/>
                          <a:latin typeface="+mn-lt"/>
                          <a:ea typeface="+mn-ea"/>
                          <a:cs typeface="+mn-cs"/>
                        </a:rPr>
                        <a:t>Offer to speak to a psychologist </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GB" sz="2800" kern="1200" dirty="0">
                          <a:solidFill>
                            <a:schemeClr val="dk1"/>
                          </a:solidFill>
                          <a:effectLst/>
                          <a:latin typeface="+mn-lt"/>
                          <a:ea typeface="+mn-ea"/>
                          <a:cs typeface="+mn-cs"/>
                        </a:rPr>
                        <a:t>Speaking to the psychologist on the unit</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76810273"/>
                  </a:ext>
                </a:extLst>
              </a:tr>
            </a:tbl>
          </a:graphicData>
        </a:graphic>
      </p:graphicFrame>
    </p:spTree>
    <p:extLst>
      <p:ext uri="{BB962C8B-B14F-4D97-AF65-F5344CB8AC3E}">
        <p14:creationId xmlns:p14="http://schemas.microsoft.com/office/powerpoint/2010/main" val="12389638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318C9-27CC-4C06-A21E-B8ABE6858480}"/>
              </a:ext>
            </a:extLst>
          </p:cNvPr>
          <p:cNvSpPr>
            <a:spLocks noGrp="1"/>
          </p:cNvSpPr>
          <p:nvPr>
            <p:ph type="title"/>
          </p:nvPr>
        </p:nvSpPr>
        <p:spPr>
          <a:xfrm>
            <a:off x="838200" y="365126"/>
            <a:ext cx="10515600" cy="725738"/>
          </a:xfrm>
        </p:spPr>
        <p:txBody>
          <a:bodyPr/>
          <a:lstStyle/>
          <a:p>
            <a:pPr algn="ctr"/>
            <a:r>
              <a:rPr lang="en-GB" b="1" dirty="0"/>
              <a:t>CULTURAL AND SPIRUTALITY</a:t>
            </a:r>
            <a:endParaRPr lang="en-US" dirty="0"/>
          </a:p>
        </p:txBody>
      </p:sp>
      <p:graphicFrame>
        <p:nvGraphicFramePr>
          <p:cNvPr id="4" name="Table 4">
            <a:extLst>
              <a:ext uri="{FF2B5EF4-FFF2-40B4-BE49-F238E27FC236}">
                <a16:creationId xmlns:a16="http://schemas.microsoft.com/office/drawing/2014/main" id="{60079C11-0022-4993-8A79-169D186EACB4}"/>
              </a:ext>
            </a:extLst>
          </p:cNvPr>
          <p:cNvGraphicFramePr>
            <a:graphicFrameLocks noGrp="1"/>
          </p:cNvGraphicFramePr>
          <p:nvPr>
            <p:ph idx="1"/>
            <p:extLst>
              <p:ext uri="{D42A27DB-BD31-4B8C-83A1-F6EECF244321}">
                <p14:modId xmlns:p14="http://schemas.microsoft.com/office/powerpoint/2010/main" val="790305207"/>
              </p:ext>
            </p:extLst>
          </p:nvPr>
        </p:nvGraphicFramePr>
        <p:xfrm>
          <a:off x="838200" y="1280193"/>
          <a:ext cx="10515597" cy="508381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2104368995"/>
                    </a:ext>
                  </a:extLst>
                </a:gridCol>
                <a:gridCol w="3505199">
                  <a:extLst>
                    <a:ext uri="{9D8B030D-6E8A-4147-A177-3AD203B41FA5}">
                      <a16:colId xmlns:a16="http://schemas.microsoft.com/office/drawing/2014/main" val="176365854"/>
                    </a:ext>
                  </a:extLst>
                </a:gridCol>
                <a:gridCol w="3505199">
                  <a:extLst>
                    <a:ext uri="{9D8B030D-6E8A-4147-A177-3AD203B41FA5}">
                      <a16:colId xmlns:a16="http://schemas.microsoft.com/office/drawing/2014/main" val="3755865754"/>
                    </a:ext>
                  </a:extLst>
                </a:gridCol>
              </a:tblGrid>
              <a:tr h="370840">
                <a:tc>
                  <a:txBody>
                    <a:bodyPr/>
                    <a:lstStyle/>
                    <a:p>
                      <a:pPr algn="ctr"/>
                      <a:r>
                        <a:rPr lang="en-GB" sz="2800" dirty="0"/>
                        <a:t>PATIENT</a:t>
                      </a:r>
                      <a:endParaRPr lang="en-US" sz="2800" dirty="0"/>
                    </a:p>
                  </a:txBody>
                  <a:tcPr/>
                </a:tc>
                <a:tc>
                  <a:txBody>
                    <a:bodyPr/>
                    <a:lstStyle/>
                    <a:p>
                      <a:pPr algn="ctr"/>
                      <a:r>
                        <a:rPr lang="en-GB" sz="2800" dirty="0"/>
                        <a:t>FAMILY</a:t>
                      </a:r>
                      <a:endParaRPr lang="en-US" sz="2800" dirty="0"/>
                    </a:p>
                  </a:txBody>
                  <a:tcPr/>
                </a:tc>
                <a:tc>
                  <a:txBody>
                    <a:bodyPr/>
                    <a:lstStyle/>
                    <a:p>
                      <a:pPr algn="ctr"/>
                      <a:r>
                        <a:rPr lang="en-GB" sz="2800" dirty="0"/>
                        <a:t>CAREGIVER</a:t>
                      </a:r>
                      <a:endParaRPr lang="en-US" sz="2800" dirty="0"/>
                    </a:p>
                  </a:txBody>
                  <a:tcPr/>
                </a:tc>
                <a:extLst>
                  <a:ext uri="{0D108BD9-81ED-4DB2-BD59-A6C34878D82A}">
                    <a16:rowId xmlns:a16="http://schemas.microsoft.com/office/drawing/2014/main" val="758746259"/>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800" dirty="0">
                          <a:effectLst/>
                          <a:latin typeface="Calibri" panose="020F0502020204030204" pitchFamily="34" charset="0"/>
                          <a:ea typeface="Calibri" panose="020F0502020204030204" pitchFamily="34" charset="0"/>
                          <a:cs typeface="Calibri" panose="020F0502020204030204" pitchFamily="34" charset="0"/>
                        </a:rPr>
                        <a:t>Speak to the patient regarding any customs they have and what they prefer</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Speak to the family about any customs they wish to carry out. Different religious beliefs</a:t>
                      </a:r>
                      <a:endParaRPr lang="en-US" sz="2800" dirty="0"/>
                    </a:p>
                  </a:txBody>
                  <a:tcPr/>
                </a:tc>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This may not be your culture or beliefs but it’s your responsibility to assist in any way you can to avoid discrimination always</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08998197"/>
                  </a:ext>
                </a:extLst>
              </a:tr>
              <a:tr h="370840">
                <a:tc>
                  <a:txBody>
                    <a:bodyPr/>
                    <a:lstStyle/>
                    <a:p>
                      <a:pPr algn="ctr"/>
                      <a:r>
                        <a:rPr lang="en-GB" sz="2800" dirty="0">
                          <a:effectLst/>
                          <a:latin typeface="Calibri" panose="020F0502020204030204" pitchFamily="34" charset="0"/>
                          <a:ea typeface="Calibri" panose="020F0502020204030204" pitchFamily="34" charset="0"/>
                        </a:rPr>
                        <a:t>Offer if an interpreter or IMCA is required</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Offer if an interpreter is required for different languages</a:t>
                      </a:r>
                      <a:endParaRPr lang="en-US" sz="2800" dirty="0"/>
                    </a:p>
                  </a:txBody>
                  <a:tcPr/>
                </a:tc>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rPr>
                        <a:t>Try not to enforce spirituality onto people if they refuse, they have the right to</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94739918"/>
                  </a:ext>
                </a:extLst>
              </a:tr>
            </a:tbl>
          </a:graphicData>
        </a:graphic>
      </p:graphicFrame>
    </p:spTree>
    <p:extLst>
      <p:ext uri="{BB962C8B-B14F-4D97-AF65-F5344CB8AC3E}">
        <p14:creationId xmlns:p14="http://schemas.microsoft.com/office/powerpoint/2010/main" val="80760212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318C9-27CC-4C06-A21E-B8ABE6858480}"/>
              </a:ext>
            </a:extLst>
          </p:cNvPr>
          <p:cNvSpPr>
            <a:spLocks noGrp="1"/>
          </p:cNvSpPr>
          <p:nvPr>
            <p:ph type="title"/>
          </p:nvPr>
        </p:nvSpPr>
        <p:spPr>
          <a:xfrm>
            <a:off x="838200" y="365126"/>
            <a:ext cx="10515600" cy="725738"/>
          </a:xfrm>
        </p:spPr>
        <p:txBody>
          <a:bodyPr/>
          <a:lstStyle/>
          <a:p>
            <a:pPr algn="ctr"/>
            <a:r>
              <a:rPr lang="en-GB" b="1" dirty="0"/>
              <a:t>CULTURAL AND SPIRUTALITY</a:t>
            </a:r>
            <a:endParaRPr lang="en-US" dirty="0"/>
          </a:p>
        </p:txBody>
      </p:sp>
      <p:graphicFrame>
        <p:nvGraphicFramePr>
          <p:cNvPr id="4" name="Table 4">
            <a:extLst>
              <a:ext uri="{FF2B5EF4-FFF2-40B4-BE49-F238E27FC236}">
                <a16:creationId xmlns:a16="http://schemas.microsoft.com/office/drawing/2014/main" id="{60079C11-0022-4993-8A79-169D186EACB4}"/>
              </a:ext>
            </a:extLst>
          </p:cNvPr>
          <p:cNvGraphicFramePr>
            <a:graphicFrameLocks noGrp="1"/>
          </p:cNvGraphicFramePr>
          <p:nvPr>
            <p:ph idx="1"/>
            <p:extLst>
              <p:ext uri="{D42A27DB-BD31-4B8C-83A1-F6EECF244321}">
                <p14:modId xmlns:p14="http://schemas.microsoft.com/office/powerpoint/2010/main" val="2099001361"/>
              </p:ext>
            </p:extLst>
          </p:nvPr>
        </p:nvGraphicFramePr>
        <p:xfrm>
          <a:off x="838200" y="1090864"/>
          <a:ext cx="10515597" cy="539496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2104368995"/>
                    </a:ext>
                  </a:extLst>
                </a:gridCol>
                <a:gridCol w="3505199">
                  <a:extLst>
                    <a:ext uri="{9D8B030D-6E8A-4147-A177-3AD203B41FA5}">
                      <a16:colId xmlns:a16="http://schemas.microsoft.com/office/drawing/2014/main" val="176365854"/>
                    </a:ext>
                  </a:extLst>
                </a:gridCol>
                <a:gridCol w="3505199">
                  <a:extLst>
                    <a:ext uri="{9D8B030D-6E8A-4147-A177-3AD203B41FA5}">
                      <a16:colId xmlns:a16="http://schemas.microsoft.com/office/drawing/2014/main" val="3755865754"/>
                    </a:ext>
                  </a:extLst>
                </a:gridCol>
              </a:tblGrid>
              <a:tr h="370840">
                <a:tc>
                  <a:txBody>
                    <a:bodyPr/>
                    <a:lstStyle/>
                    <a:p>
                      <a:pPr algn="ctr"/>
                      <a:r>
                        <a:rPr lang="en-GB" sz="2800" dirty="0"/>
                        <a:t>PATIENT</a:t>
                      </a:r>
                      <a:endParaRPr lang="en-US" sz="2800" dirty="0"/>
                    </a:p>
                  </a:txBody>
                  <a:tcPr/>
                </a:tc>
                <a:tc>
                  <a:txBody>
                    <a:bodyPr/>
                    <a:lstStyle/>
                    <a:p>
                      <a:pPr algn="ctr"/>
                      <a:r>
                        <a:rPr lang="en-GB" sz="2800" dirty="0"/>
                        <a:t>FAMILY</a:t>
                      </a:r>
                      <a:endParaRPr lang="en-US" sz="2800" dirty="0"/>
                    </a:p>
                  </a:txBody>
                  <a:tcPr/>
                </a:tc>
                <a:tc>
                  <a:txBody>
                    <a:bodyPr/>
                    <a:lstStyle/>
                    <a:p>
                      <a:pPr algn="ctr"/>
                      <a:r>
                        <a:rPr lang="en-GB" sz="2800" dirty="0"/>
                        <a:t>CAREGIVER</a:t>
                      </a:r>
                      <a:endParaRPr lang="en-US" sz="2800" dirty="0"/>
                    </a:p>
                  </a:txBody>
                  <a:tcPr/>
                </a:tc>
                <a:extLst>
                  <a:ext uri="{0D108BD9-81ED-4DB2-BD59-A6C34878D82A}">
                    <a16:rowId xmlns:a16="http://schemas.microsoft.com/office/drawing/2014/main" val="758746259"/>
                  </a:ext>
                </a:extLst>
              </a:tr>
              <a:tr h="370840">
                <a:tc>
                  <a:txBody>
                    <a:bodyPr/>
                    <a:lstStyle/>
                    <a:p>
                      <a:pPr algn="ctr"/>
                      <a:r>
                        <a:rPr lang="en-GB" sz="2800" dirty="0">
                          <a:effectLst/>
                          <a:latin typeface="Calibri" panose="020F0502020204030204" pitchFamily="34" charset="0"/>
                          <a:ea typeface="Calibri" panose="020F0502020204030204" pitchFamily="34" charset="0"/>
                        </a:rPr>
                        <a:t>Ascertain what religion and if the patient would like to speak to somebody spiritual.</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If they wish to speak to a spiritual advisor of some sort? Even if they are not religious or family member but they want to speak to somebody</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You can also speak to the chaplain or spiritual leaders if you so wish</a:t>
                      </a:r>
                      <a:endParaRPr lang="en-US" sz="2800" dirty="0"/>
                    </a:p>
                  </a:txBody>
                  <a:tcPr/>
                </a:tc>
                <a:extLst>
                  <a:ext uri="{0D108BD9-81ED-4DB2-BD59-A6C34878D82A}">
                    <a16:rowId xmlns:a16="http://schemas.microsoft.com/office/drawing/2014/main" val="1450935675"/>
                  </a:ext>
                </a:extLst>
              </a:tr>
              <a:tr h="370840">
                <a:tc>
                  <a:txBody>
                    <a:bodyPr/>
                    <a:lstStyle/>
                    <a:p>
                      <a:pPr algn="ctr"/>
                      <a:r>
                        <a:rPr lang="en-GB" sz="2800" dirty="0">
                          <a:effectLst/>
                          <a:latin typeface="Calibri" panose="020F0502020204030204" pitchFamily="34" charset="0"/>
                          <a:ea typeface="Calibri" panose="020F0502020204030204" pitchFamily="34" charset="0"/>
                        </a:rPr>
                        <a:t>Is there any special relics or prayers they might like near them?</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Tell them about the chapel and the multifaith/prayer room in the hospital</a:t>
                      </a:r>
                      <a:endParaRPr lang="en-US" sz="2800" dirty="0"/>
                    </a:p>
                  </a:txBody>
                  <a:tcPr/>
                </a:tc>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You can attend prayer/multifaith room if you require to do so</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9487706"/>
                  </a:ext>
                </a:extLst>
              </a:tr>
            </a:tbl>
          </a:graphicData>
        </a:graphic>
      </p:graphicFrame>
    </p:spTree>
    <p:extLst>
      <p:ext uri="{BB962C8B-B14F-4D97-AF65-F5344CB8AC3E}">
        <p14:creationId xmlns:p14="http://schemas.microsoft.com/office/powerpoint/2010/main" val="7043929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318C9-27CC-4C06-A21E-B8ABE6858480}"/>
              </a:ext>
            </a:extLst>
          </p:cNvPr>
          <p:cNvSpPr>
            <a:spLocks noGrp="1"/>
          </p:cNvSpPr>
          <p:nvPr>
            <p:ph type="title"/>
          </p:nvPr>
        </p:nvSpPr>
        <p:spPr>
          <a:xfrm>
            <a:off x="838197" y="219142"/>
            <a:ext cx="10515600" cy="725738"/>
          </a:xfrm>
        </p:spPr>
        <p:txBody>
          <a:bodyPr/>
          <a:lstStyle/>
          <a:p>
            <a:pPr algn="ctr"/>
            <a:r>
              <a:rPr lang="en-GB" b="1" dirty="0"/>
              <a:t>SOCIAL NEEDS</a:t>
            </a:r>
            <a:endParaRPr lang="en-US" dirty="0"/>
          </a:p>
        </p:txBody>
      </p:sp>
      <p:graphicFrame>
        <p:nvGraphicFramePr>
          <p:cNvPr id="4" name="Table 4">
            <a:extLst>
              <a:ext uri="{FF2B5EF4-FFF2-40B4-BE49-F238E27FC236}">
                <a16:creationId xmlns:a16="http://schemas.microsoft.com/office/drawing/2014/main" id="{60079C11-0022-4993-8A79-169D186EACB4}"/>
              </a:ext>
            </a:extLst>
          </p:cNvPr>
          <p:cNvGraphicFramePr>
            <a:graphicFrameLocks noGrp="1"/>
          </p:cNvGraphicFramePr>
          <p:nvPr>
            <p:ph idx="1"/>
            <p:extLst>
              <p:ext uri="{D42A27DB-BD31-4B8C-83A1-F6EECF244321}">
                <p14:modId xmlns:p14="http://schemas.microsoft.com/office/powerpoint/2010/main" val="2825320718"/>
              </p:ext>
            </p:extLst>
          </p:nvPr>
        </p:nvGraphicFramePr>
        <p:xfrm>
          <a:off x="280734" y="1205397"/>
          <a:ext cx="11630526" cy="5059680"/>
        </p:xfrm>
        <a:graphic>
          <a:graphicData uri="http://schemas.openxmlformats.org/drawingml/2006/table">
            <a:tbl>
              <a:tblPr firstRow="1" bandRow="1">
                <a:tableStyleId>{5C22544A-7EE6-4342-B048-85BDC9FD1C3A}</a:tableStyleId>
              </a:tblPr>
              <a:tblGrid>
                <a:gridCol w="3876842">
                  <a:extLst>
                    <a:ext uri="{9D8B030D-6E8A-4147-A177-3AD203B41FA5}">
                      <a16:colId xmlns:a16="http://schemas.microsoft.com/office/drawing/2014/main" val="2104368995"/>
                    </a:ext>
                  </a:extLst>
                </a:gridCol>
                <a:gridCol w="3876842">
                  <a:extLst>
                    <a:ext uri="{9D8B030D-6E8A-4147-A177-3AD203B41FA5}">
                      <a16:colId xmlns:a16="http://schemas.microsoft.com/office/drawing/2014/main" val="176365854"/>
                    </a:ext>
                  </a:extLst>
                </a:gridCol>
                <a:gridCol w="3876842">
                  <a:extLst>
                    <a:ext uri="{9D8B030D-6E8A-4147-A177-3AD203B41FA5}">
                      <a16:colId xmlns:a16="http://schemas.microsoft.com/office/drawing/2014/main" val="3755865754"/>
                    </a:ext>
                  </a:extLst>
                </a:gridCol>
              </a:tblGrid>
              <a:tr h="370840">
                <a:tc>
                  <a:txBody>
                    <a:bodyPr/>
                    <a:lstStyle/>
                    <a:p>
                      <a:pPr algn="ctr"/>
                      <a:r>
                        <a:rPr lang="en-GB" sz="2800" dirty="0"/>
                        <a:t>PATIENT</a:t>
                      </a:r>
                      <a:endParaRPr lang="en-US" sz="2800" dirty="0"/>
                    </a:p>
                  </a:txBody>
                  <a:tcPr/>
                </a:tc>
                <a:tc>
                  <a:txBody>
                    <a:bodyPr/>
                    <a:lstStyle/>
                    <a:p>
                      <a:pPr algn="ctr"/>
                      <a:r>
                        <a:rPr lang="en-GB" sz="2800" dirty="0"/>
                        <a:t>FAMILY</a:t>
                      </a:r>
                      <a:endParaRPr lang="en-US" sz="2800" dirty="0"/>
                    </a:p>
                  </a:txBody>
                  <a:tcPr/>
                </a:tc>
                <a:tc>
                  <a:txBody>
                    <a:bodyPr/>
                    <a:lstStyle/>
                    <a:p>
                      <a:pPr algn="ctr"/>
                      <a:r>
                        <a:rPr lang="en-GB" sz="2800" dirty="0"/>
                        <a:t>CAREGIVER</a:t>
                      </a:r>
                      <a:endParaRPr lang="en-US" sz="2800" dirty="0"/>
                    </a:p>
                  </a:txBody>
                  <a:tcPr/>
                </a:tc>
                <a:extLst>
                  <a:ext uri="{0D108BD9-81ED-4DB2-BD59-A6C34878D82A}">
                    <a16:rowId xmlns:a16="http://schemas.microsoft.com/office/drawing/2014/main" val="758746259"/>
                  </a:ext>
                </a:extLst>
              </a:tr>
              <a:tr h="370840">
                <a:tc>
                  <a:txBody>
                    <a:bodyPr/>
                    <a:lstStyle/>
                    <a:p>
                      <a:pPr algn="ctr"/>
                      <a:r>
                        <a:rPr lang="en-GB" sz="2800" dirty="0">
                          <a:effectLst/>
                          <a:latin typeface="Calibri" panose="020F0502020204030204" pitchFamily="34" charset="0"/>
                          <a:ea typeface="Calibri" panose="020F0502020204030204" pitchFamily="34" charset="0"/>
                        </a:rPr>
                        <a:t>If going home making sure social services and care packages are reinstated</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Giving families that have travelled long distances an overnight room reducing costs</a:t>
                      </a:r>
                      <a:endParaRPr lang="en-US" sz="2800" dirty="0"/>
                    </a:p>
                  </a:txBody>
                  <a:tcPr/>
                </a:tc>
                <a:tc>
                  <a:txBody>
                    <a:bodyPr/>
                    <a:lstStyle/>
                    <a:p>
                      <a:pPr algn="ctr"/>
                      <a:r>
                        <a:rPr lang="en-GB" sz="2800" kern="1200" dirty="0">
                          <a:solidFill>
                            <a:schemeClr val="dk1"/>
                          </a:solidFill>
                          <a:effectLst/>
                          <a:latin typeface="+mn-lt"/>
                          <a:ea typeface="+mn-ea"/>
                          <a:cs typeface="+mn-cs"/>
                        </a:rPr>
                        <a:t>Reflection and debriefing so that good practices applauded, and practice can be improved</a:t>
                      </a:r>
                      <a:endParaRPr lang="en-US" sz="2800" dirty="0"/>
                    </a:p>
                  </a:txBody>
                  <a:tcPr/>
                </a:tc>
                <a:extLst>
                  <a:ext uri="{0D108BD9-81ED-4DB2-BD59-A6C34878D82A}">
                    <a16:rowId xmlns:a16="http://schemas.microsoft.com/office/drawing/2014/main" val="2800885966"/>
                  </a:ext>
                </a:extLst>
              </a:tr>
              <a:tr h="370840">
                <a:tc>
                  <a:txBody>
                    <a:bodyPr/>
                    <a:lstStyle/>
                    <a:p>
                      <a:pPr algn="ctr"/>
                      <a:r>
                        <a:rPr lang="en-GB" sz="2800" dirty="0">
                          <a:effectLst/>
                          <a:latin typeface="Calibri" panose="020F0502020204030204" pitchFamily="34" charset="0"/>
                          <a:ea typeface="Calibri" panose="020F0502020204030204" pitchFamily="34" charset="0"/>
                        </a:rPr>
                        <a:t>Equipment or essentials sent home with the patient</a:t>
                      </a:r>
                      <a:endParaRPr lang="en-US" sz="2800" dirty="0"/>
                    </a:p>
                  </a:txBody>
                  <a:tcPr/>
                </a:tc>
                <a:tc>
                  <a:txBody>
                    <a:bodyPr/>
                    <a:lstStyle/>
                    <a:p>
                      <a:pPr algn="ctr"/>
                      <a:r>
                        <a:rPr lang="en-GB" sz="2800" dirty="0">
                          <a:effectLst/>
                          <a:latin typeface="Calibri" panose="020F0502020204030204" pitchFamily="34" charset="0"/>
                          <a:ea typeface="Calibri" panose="020F0502020204030204" pitchFamily="34" charset="0"/>
                        </a:rPr>
                        <a:t>Giving car parking concession forms to also helps with costs</a:t>
                      </a:r>
                      <a:endParaRPr lang="en-US" sz="2800" dirty="0"/>
                    </a:p>
                  </a:txBody>
                  <a:tcPr/>
                </a:tc>
                <a:tc>
                  <a:txBody>
                    <a:bodyPr/>
                    <a:lstStyle/>
                    <a:p>
                      <a:pPr algn="ctr"/>
                      <a:endParaRPr lang="en-US" sz="2800" dirty="0"/>
                    </a:p>
                  </a:txBody>
                  <a:tcPr/>
                </a:tc>
                <a:extLst>
                  <a:ext uri="{0D108BD9-81ED-4DB2-BD59-A6C34878D82A}">
                    <a16:rowId xmlns:a16="http://schemas.microsoft.com/office/drawing/2014/main" val="634510980"/>
                  </a:ext>
                </a:extLst>
              </a:tr>
              <a:tr h="370840">
                <a:tc>
                  <a:txBody>
                    <a:bodyPr/>
                    <a:lstStyle/>
                    <a:p>
                      <a:pPr algn="ctr"/>
                      <a:r>
                        <a:rPr lang="en-GB" sz="2800" kern="1200" dirty="0">
                          <a:solidFill>
                            <a:schemeClr val="dk1"/>
                          </a:solidFill>
                          <a:effectLst/>
                          <a:latin typeface="+mn-lt"/>
                          <a:ea typeface="+mn-ea"/>
                          <a:cs typeface="+mn-cs"/>
                        </a:rPr>
                        <a:t>Having family members present that patient wants</a:t>
                      </a:r>
                      <a:endParaRPr lang="en-US" sz="2800" dirty="0"/>
                    </a:p>
                  </a:txBody>
                  <a:tcPr/>
                </a:tc>
                <a:tc>
                  <a:txBody>
                    <a:bodyPr/>
                    <a:lstStyle/>
                    <a:p>
                      <a:pPr>
                        <a:lnSpc>
                          <a:spcPct val="107000"/>
                        </a:lnSpc>
                        <a:spcAft>
                          <a:spcPts val="0"/>
                        </a:spcAft>
                      </a:pPr>
                      <a:r>
                        <a:rPr lang="en-GB" sz="2800" dirty="0">
                          <a:effectLst/>
                          <a:latin typeface="Calibri" panose="020F0502020204030204" pitchFamily="34" charset="0"/>
                          <a:ea typeface="Calibri" panose="020F0502020204030204" pitchFamily="34" charset="0"/>
                          <a:cs typeface="Calibri" panose="020F0502020204030204" pitchFamily="34" charset="0"/>
                        </a:rPr>
                        <a:t>If documentation required for travel a letter can be organised</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endParaRPr lang="en-US" sz="2800" dirty="0"/>
                    </a:p>
                  </a:txBody>
                  <a:tcPr/>
                </a:tc>
                <a:extLst>
                  <a:ext uri="{0D108BD9-81ED-4DB2-BD59-A6C34878D82A}">
                    <a16:rowId xmlns:a16="http://schemas.microsoft.com/office/drawing/2014/main" val="3204638302"/>
                  </a:ext>
                </a:extLst>
              </a:tr>
            </a:tbl>
          </a:graphicData>
        </a:graphic>
      </p:graphicFrame>
    </p:spTree>
    <p:extLst>
      <p:ext uri="{BB962C8B-B14F-4D97-AF65-F5344CB8AC3E}">
        <p14:creationId xmlns:p14="http://schemas.microsoft.com/office/powerpoint/2010/main" val="202367677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23979-2F83-459B-BE86-DBE21CCEB8F1}"/>
              </a:ext>
            </a:extLst>
          </p:cNvPr>
          <p:cNvSpPr>
            <a:spLocks noGrp="1"/>
          </p:cNvSpPr>
          <p:nvPr>
            <p:ph type="title"/>
          </p:nvPr>
        </p:nvSpPr>
        <p:spPr>
          <a:xfrm>
            <a:off x="838200" y="365126"/>
            <a:ext cx="10515600" cy="661570"/>
          </a:xfrm>
        </p:spPr>
        <p:txBody>
          <a:bodyPr>
            <a:normAutofit fontScale="90000"/>
          </a:bodyPr>
          <a:lstStyle/>
          <a:p>
            <a:pPr algn="ctr"/>
            <a:r>
              <a:rPr lang="en-GB" dirty="0"/>
              <a:t>CARE AFTER DEATH</a:t>
            </a:r>
            <a:endParaRPr lang="en-US" dirty="0"/>
          </a:p>
        </p:txBody>
      </p:sp>
      <p:sp>
        <p:nvSpPr>
          <p:cNvPr id="3" name="Content Placeholder 2">
            <a:extLst>
              <a:ext uri="{FF2B5EF4-FFF2-40B4-BE49-F238E27FC236}">
                <a16:creationId xmlns:a16="http://schemas.microsoft.com/office/drawing/2014/main" id="{3CEFABDB-8399-4534-8A57-8247A9E9D919}"/>
              </a:ext>
            </a:extLst>
          </p:cNvPr>
          <p:cNvSpPr>
            <a:spLocks noGrp="1"/>
          </p:cNvSpPr>
          <p:nvPr>
            <p:ph idx="1"/>
          </p:nvPr>
        </p:nvSpPr>
        <p:spPr>
          <a:xfrm>
            <a:off x="288758" y="1736394"/>
            <a:ext cx="11903242" cy="4756480"/>
          </a:xfrm>
        </p:spPr>
        <p:txBody>
          <a:bodyPr>
            <a:normAutofit/>
          </a:bodyPr>
          <a:lstStyle/>
          <a:p>
            <a:r>
              <a:rPr lang="en-GB" dirty="0"/>
              <a:t>Inform the family and give them as much time as needed with their loved ones.</a:t>
            </a:r>
            <a:endParaRPr lang="en-US" dirty="0"/>
          </a:p>
          <a:p>
            <a:r>
              <a:rPr lang="en-GB" dirty="0"/>
              <a:t>The Doctor must confirm the death.</a:t>
            </a:r>
            <a:endParaRPr lang="en-US" dirty="0"/>
          </a:p>
          <a:p>
            <a:r>
              <a:rPr lang="en-GB" dirty="0"/>
              <a:t>Take care of the dead (last offices)  – washing and preparing the body for to go to the morgue. Providing dignity and respect. </a:t>
            </a:r>
            <a:endParaRPr lang="en-US" dirty="0"/>
          </a:p>
          <a:p>
            <a:r>
              <a:rPr lang="en-GB" dirty="0"/>
              <a:t>Family might like to help. </a:t>
            </a:r>
            <a:endParaRPr lang="en-US" dirty="0"/>
          </a:p>
          <a:p>
            <a:r>
              <a:rPr lang="en-GB" dirty="0"/>
              <a:t>Certain religions have ways for the body to be presented. </a:t>
            </a:r>
            <a:endParaRPr lang="en-US" dirty="0"/>
          </a:p>
          <a:p>
            <a:r>
              <a:rPr lang="en-GB" dirty="0"/>
              <a:t>If patient is for a post-mortem all lines cannot be removed. </a:t>
            </a:r>
          </a:p>
          <a:p>
            <a:r>
              <a:rPr lang="en-GB" dirty="0"/>
              <a:t>The body to be placed carefully in a body bag due to infectious diseases policy.</a:t>
            </a:r>
            <a:endParaRPr lang="en-US" dirty="0"/>
          </a:p>
          <a:p>
            <a:endParaRPr lang="en-US" dirty="0"/>
          </a:p>
        </p:txBody>
      </p:sp>
    </p:spTree>
    <p:extLst>
      <p:ext uri="{BB962C8B-B14F-4D97-AF65-F5344CB8AC3E}">
        <p14:creationId xmlns:p14="http://schemas.microsoft.com/office/powerpoint/2010/main" val="4993208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23979-2F83-459B-BE86-DBE21CCEB8F1}"/>
              </a:ext>
            </a:extLst>
          </p:cNvPr>
          <p:cNvSpPr>
            <a:spLocks noGrp="1"/>
          </p:cNvSpPr>
          <p:nvPr>
            <p:ph type="title"/>
          </p:nvPr>
        </p:nvSpPr>
        <p:spPr>
          <a:xfrm>
            <a:off x="838200" y="365126"/>
            <a:ext cx="10515600" cy="661570"/>
          </a:xfrm>
        </p:spPr>
        <p:txBody>
          <a:bodyPr>
            <a:normAutofit fontScale="90000"/>
          </a:bodyPr>
          <a:lstStyle/>
          <a:p>
            <a:pPr algn="ctr"/>
            <a:r>
              <a:rPr lang="en-GB" dirty="0"/>
              <a:t>CARE AFTER DEATH</a:t>
            </a:r>
            <a:endParaRPr lang="en-US" dirty="0"/>
          </a:p>
        </p:txBody>
      </p:sp>
      <p:sp>
        <p:nvSpPr>
          <p:cNvPr id="3" name="Content Placeholder 2">
            <a:extLst>
              <a:ext uri="{FF2B5EF4-FFF2-40B4-BE49-F238E27FC236}">
                <a16:creationId xmlns:a16="http://schemas.microsoft.com/office/drawing/2014/main" id="{3CEFABDB-8399-4534-8A57-8247A9E9D919}"/>
              </a:ext>
            </a:extLst>
          </p:cNvPr>
          <p:cNvSpPr>
            <a:spLocks noGrp="1"/>
          </p:cNvSpPr>
          <p:nvPr>
            <p:ph idx="1"/>
          </p:nvPr>
        </p:nvSpPr>
        <p:spPr>
          <a:xfrm>
            <a:off x="208547" y="1026696"/>
            <a:ext cx="11983453" cy="4251157"/>
          </a:xfrm>
        </p:spPr>
        <p:txBody>
          <a:bodyPr>
            <a:noAutofit/>
          </a:bodyPr>
          <a:lstStyle/>
          <a:p>
            <a:r>
              <a:rPr lang="en-GB" dirty="0"/>
              <a:t>Support and comfort the family and give them the bereavement booklet and organise an appointment for them for next day with bereavement officer If not the weekend. She will organise a time for the death certificate to be collected. Again, some religions like to receive the death certificate quickly so preparations can be made to honour the patients wishes. The bereavement officer will help with this</a:t>
            </a:r>
            <a:endParaRPr lang="en-US" dirty="0"/>
          </a:p>
          <a:p>
            <a:r>
              <a:rPr lang="en-GB" dirty="0"/>
              <a:t>The family may wish to see their loved ones again before leaving giving them the time. Those who may not wish to see them should not to be made feel guilty for their choices</a:t>
            </a:r>
            <a:endParaRPr lang="en-US" dirty="0"/>
          </a:p>
          <a:p>
            <a:r>
              <a:rPr lang="en-GB" dirty="0"/>
              <a:t>The patients belongings should be given back carefully making sure all is present according to the property form and record made of valuables on the patient’s body. The family should be made aware of these and decisions made whether to be taken home or to leave present</a:t>
            </a:r>
            <a:endParaRPr lang="en-US" dirty="0"/>
          </a:p>
        </p:txBody>
      </p:sp>
    </p:spTree>
    <p:extLst>
      <p:ext uri="{BB962C8B-B14F-4D97-AF65-F5344CB8AC3E}">
        <p14:creationId xmlns:p14="http://schemas.microsoft.com/office/powerpoint/2010/main" val="195389233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descr="Image">
            <a:extLst>
              <a:ext uri="{FF2B5EF4-FFF2-40B4-BE49-F238E27FC236}">
                <a16:creationId xmlns:a16="http://schemas.microsoft.com/office/drawing/2014/main" id="{CF5BD84C-D6B1-4649-90E9-681D681A066F}"/>
              </a:ext>
            </a:extLst>
          </p:cNvPr>
          <p:cNvPicPr>
            <a:picLocks noChangeAspect="1"/>
          </p:cNvPicPr>
          <p:nvPr/>
        </p:nvPicPr>
        <p:blipFill>
          <a:blip r:embed="rId2"/>
          <a:stretch>
            <a:fillRect/>
          </a:stretch>
        </p:blipFill>
        <p:spPr>
          <a:xfrm>
            <a:off x="3590554" y="0"/>
            <a:ext cx="5010892" cy="6877251"/>
          </a:xfrm>
          <a:prstGeom prst="rect">
            <a:avLst/>
          </a:prstGeom>
          <a:ln w="12700">
            <a:miter lim="400000"/>
          </a:ln>
        </p:spPr>
      </p:pic>
    </p:spTree>
    <p:extLst>
      <p:ext uri="{BB962C8B-B14F-4D97-AF65-F5344CB8AC3E}">
        <p14:creationId xmlns:p14="http://schemas.microsoft.com/office/powerpoint/2010/main" val="2859407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B3F942-06D9-4ADF-89D4-687BB406254D}"/>
              </a:ext>
            </a:extLst>
          </p:cNvPr>
          <p:cNvSpPr>
            <a:spLocks noGrp="1"/>
          </p:cNvSpPr>
          <p:nvPr>
            <p:ph idx="1"/>
          </p:nvPr>
        </p:nvSpPr>
        <p:spPr>
          <a:xfrm>
            <a:off x="838200" y="2277979"/>
            <a:ext cx="10515600" cy="3898984"/>
          </a:xfrm>
        </p:spPr>
        <p:txBody>
          <a:bodyPr/>
          <a:lstStyle/>
          <a:p>
            <a:pPr marL="0" indent="0" algn="ctr">
              <a:buNone/>
            </a:pPr>
            <a:r>
              <a:rPr lang="en-GB" sz="6000" dirty="0">
                <a:latin typeface="Calibri" panose="020F0502020204030204" pitchFamily="34" charset="0"/>
                <a:ea typeface="Calibri" panose="020F0502020204030204" pitchFamily="34" charset="0"/>
                <a:cs typeface="Calibri" panose="020F0502020204030204" pitchFamily="34" charset="0"/>
              </a:rPr>
              <a:t>What do we mean by END OF LIFE and what does it mean to you?</a:t>
            </a:r>
            <a:endParaRPr lang="en-US" sz="60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7157366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39887E90-2C09-4EA6-87A5-B0C581658E44}"/>
              </a:ext>
            </a:extLst>
          </p:cNvPr>
          <p:cNvPicPr>
            <a:picLocks noChangeAspect="1"/>
          </p:cNvPicPr>
          <p:nvPr/>
        </p:nvPicPr>
        <p:blipFill>
          <a:blip r:embed="rId2"/>
          <a:stretch>
            <a:fillRect/>
          </a:stretch>
        </p:blipFill>
        <p:spPr>
          <a:xfrm>
            <a:off x="3651670" y="183728"/>
            <a:ext cx="4888660" cy="6674272"/>
          </a:xfrm>
          <a:prstGeom prst="rect">
            <a:avLst/>
          </a:prstGeom>
          <a:ln w="12700">
            <a:miter lim="400000"/>
          </a:ln>
        </p:spPr>
      </p:pic>
    </p:spTree>
    <p:extLst>
      <p:ext uri="{BB962C8B-B14F-4D97-AF65-F5344CB8AC3E}">
        <p14:creationId xmlns:p14="http://schemas.microsoft.com/office/powerpoint/2010/main" val="179096438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1">
            <a:extLst>
              <a:ext uri="{FF2B5EF4-FFF2-40B4-BE49-F238E27FC236}">
                <a16:creationId xmlns:a16="http://schemas.microsoft.com/office/drawing/2014/main" id="{7212650B-81EE-4D78-BA9C-9833583BDB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827" y="0"/>
            <a:ext cx="10616345" cy="7111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390531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1">
            <a:extLst>
              <a:ext uri="{FF2B5EF4-FFF2-40B4-BE49-F238E27FC236}">
                <a16:creationId xmlns:a16="http://schemas.microsoft.com/office/drawing/2014/main" id="{7AC5D7FF-9574-4FF4-A48E-143E773183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16" y="4763"/>
            <a:ext cx="11978767" cy="685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6614706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1">
            <a:extLst>
              <a:ext uri="{FF2B5EF4-FFF2-40B4-BE49-F238E27FC236}">
                <a16:creationId xmlns:a16="http://schemas.microsoft.com/office/drawing/2014/main" id="{B45B1617-9B79-4D76-94C7-F3D1C39734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16881"/>
            <a:ext cx="11937005" cy="3424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652011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1">
            <a:extLst>
              <a:ext uri="{FF2B5EF4-FFF2-40B4-BE49-F238E27FC236}">
                <a16:creationId xmlns:a16="http://schemas.microsoft.com/office/drawing/2014/main" id="{DD60ED24-8192-43FC-A77B-858F9330A5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93689"/>
            <a:ext cx="12047136" cy="5270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0105419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1">
            <a:extLst>
              <a:ext uri="{FF2B5EF4-FFF2-40B4-BE49-F238E27FC236}">
                <a16:creationId xmlns:a16="http://schemas.microsoft.com/office/drawing/2014/main" id="{5F28C22A-7376-4F4A-B253-FFDA4DF3C3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120" y="219258"/>
            <a:ext cx="12440240" cy="6419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016279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1">
            <a:extLst>
              <a:ext uri="{FF2B5EF4-FFF2-40B4-BE49-F238E27FC236}">
                <a16:creationId xmlns:a16="http://schemas.microsoft.com/office/drawing/2014/main" id="{A7D20675-5C9A-468A-9124-2BDBE1CC89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2012" y="0"/>
            <a:ext cx="11647975" cy="6794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2654255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1">
            <a:extLst>
              <a:ext uri="{FF2B5EF4-FFF2-40B4-BE49-F238E27FC236}">
                <a16:creationId xmlns:a16="http://schemas.microsoft.com/office/drawing/2014/main" id="{78A74557-B2D5-4B41-B660-004CA5C088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3243" y="0"/>
            <a:ext cx="8365514" cy="6941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162770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1">
            <a:extLst>
              <a:ext uri="{FF2B5EF4-FFF2-40B4-BE49-F238E27FC236}">
                <a16:creationId xmlns:a16="http://schemas.microsoft.com/office/drawing/2014/main" id="{F7D6C632-98BC-4A2F-A1C3-8D3B0600B6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3674" y="0"/>
            <a:ext cx="10264652" cy="6892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3003512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1">
            <a:extLst>
              <a:ext uri="{FF2B5EF4-FFF2-40B4-BE49-F238E27FC236}">
                <a16:creationId xmlns:a16="http://schemas.microsoft.com/office/drawing/2014/main" id="{80F471F2-1F95-4E09-95B4-AEEAF7B225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7430" y="4763"/>
            <a:ext cx="5717139" cy="685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74997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A69CF-9999-4E77-8347-3CB37D6EB407}"/>
              </a:ext>
            </a:extLst>
          </p:cNvPr>
          <p:cNvSpPr>
            <a:spLocks noGrp="1"/>
          </p:cNvSpPr>
          <p:nvPr>
            <p:ph type="title"/>
          </p:nvPr>
        </p:nvSpPr>
        <p:spPr/>
        <p:txBody>
          <a:bodyPr/>
          <a:lstStyle/>
          <a:p>
            <a:pPr algn="ctr"/>
            <a:r>
              <a:rPr lang="en-GB" b="1" dirty="0">
                <a:latin typeface="Calibri" panose="020F0502020204030204" pitchFamily="34" charset="0"/>
                <a:ea typeface="Calibri" panose="020F0502020204030204" pitchFamily="34" charset="0"/>
              </a:rPr>
              <a:t>END OF LIFE</a:t>
            </a:r>
            <a:endParaRPr lang="en-US" dirty="0"/>
          </a:p>
        </p:txBody>
      </p:sp>
      <p:sp>
        <p:nvSpPr>
          <p:cNvPr id="3" name="Content Placeholder 2">
            <a:extLst>
              <a:ext uri="{FF2B5EF4-FFF2-40B4-BE49-F238E27FC236}">
                <a16:creationId xmlns:a16="http://schemas.microsoft.com/office/drawing/2014/main" id="{9F5A561F-7ED9-4F3A-A705-D6B962E97772}"/>
              </a:ext>
            </a:extLst>
          </p:cNvPr>
          <p:cNvSpPr>
            <a:spLocks noGrp="1"/>
          </p:cNvSpPr>
          <p:nvPr>
            <p:ph idx="1"/>
          </p:nvPr>
        </p:nvSpPr>
        <p:spPr>
          <a:xfrm>
            <a:off x="838200" y="2035509"/>
            <a:ext cx="10515600" cy="4351338"/>
          </a:xfrm>
        </p:spPr>
        <p:txBody>
          <a:bodyPr/>
          <a:lstStyle/>
          <a:p>
            <a:pPr marL="0" indent="0">
              <a:buNone/>
            </a:pPr>
            <a:r>
              <a:rPr lang="en-GB" sz="4000" dirty="0">
                <a:latin typeface="Calibri" panose="020F0502020204030204" pitchFamily="34" charset="0"/>
                <a:ea typeface="Calibri" panose="020F0502020204030204" pitchFamily="34" charset="0"/>
                <a:cs typeface="Calibri" panose="020F0502020204030204" pitchFamily="34" charset="0"/>
              </a:rPr>
              <a:t>There is no clear-cut definition of the “end of life “it refers to the last few days of life when a person is irreversibly dying also known as the terminal phase (NICE 2017). Another scope of guidance includes care of people who are likely to die within 12 months (Royal College of Surgeons).</a:t>
            </a:r>
            <a:endParaRPr lang="en-US" sz="40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92220038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8CB30-EE0A-4E0D-8253-C1D9351945DE}"/>
              </a:ext>
            </a:extLst>
          </p:cNvPr>
          <p:cNvSpPr>
            <a:spLocks noGrp="1"/>
          </p:cNvSpPr>
          <p:nvPr>
            <p:ph type="title"/>
          </p:nvPr>
        </p:nvSpPr>
        <p:spPr>
          <a:xfrm>
            <a:off x="838200" y="365126"/>
            <a:ext cx="10515600" cy="757822"/>
          </a:xfrm>
        </p:spPr>
        <p:txBody>
          <a:bodyPr/>
          <a:lstStyle/>
          <a:p>
            <a:pPr algn="ctr"/>
            <a:r>
              <a:rPr lang="en-GB" b="1" dirty="0"/>
              <a:t>END OF LIFE INTER TEAM PROJECT</a:t>
            </a:r>
            <a:endParaRPr lang="en-US" dirty="0"/>
          </a:p>
        </p:txBody>
      </p:sp>
      <p:sp>
        <p:nvSpPr>
          <p:cNvPr id="3" name="Content Placeholder 2">
            <a:extLst>
              <a:ext uri="{FF2B5EF4-FFF2-40B4-BE49-F238E27FC236}">
                <a16:creationId xmlns:a16="http://schemas.microsoft.com/office/drawing/2014/main" id="{3D356ADA-D796-4EF8-AF74-C25DEC903218}"/>
              </a:ext>
            </a:extLst>
          </p:cNvPr>
          <p:cNvSpPr>
            <a:spLocks noGrp="1"/>
          </p:cNvSpPr>
          <p:nvPr>
            <p:ph idx="1"/>
          </p:nvPr>
        </p:nvSpPr>
        <p:spPr>
          <a:xfrm>
            <a:off x="208547" y="1331495"/>
            <a:ext cx="11823031" cy="4845468"/>
          </a:xfrm>
        </p:spPr>
        <p:txBody>
          <a:bodyPr>
            <a:normAutofit fontScale="85000" lnSpcReduction="20000"/>
          </a:bodyPr>
          <a:lstStyle/>
          <a:p>
            <a:r>
              <a:rPr lang="en-GB" dirty="0"/>
              <a:t>This is a group made up of various experienced nurses one member from each team. Each of us have a designated role.</a:t>
            </a:r>
            <a:endParaRPr lang="en-US" dirty="0"/>
          </a:p>
          <a:p>
            <a:r>
              <a:rPr lang="en-GB" dirty="0"/>
              <a:t>We have a meeting every month to discuss progress on our projects.</a:t>
            </a:r>
            <a:endParaRPr lang="en-US" dirty="0"/>
          </a:p>
          <a:p>
            <a:r>
              <a:rPr lang="en-GB" dirty="0"/>
              <a:t>We update the care plans.</a:t>
            </a:r>
            <a:endParaRPr lang="en-US" dirty="0"/>
          </a:p>
          <a:p>
            <a:r>
              <a:rPr lang="en-GB" dirty="0"/>
              <a:t>We send bereavement cards 6 months after the patient’s death and again at a year milestone.</a:t>
            </a:r>
            <a:endParaRPr lang="en-US" dirty="0"/>
          </a:p>
          <a:p>
            <a:r>
              <a:rPr lang="en-GB" dirty="0"/>
              <a:t>Currently we are trying to improve our compassionate care agreement care plan and trying to make it more user friendlier.</a:t>
            </a:r>
            <a:endParaRPr lang="en-US" dirty="0"/>
          </a:p>
          <a:p>
            <a:r>
              <a:rPr lang="en-GB" dirty="0"/>
              <a:t>We are trying to make a folder with important information on different cultures, drugs that can be used and any other useful information in a user guide for everyone to learn.</a:t>
            </a:r>
            <a:endParaRPr lang="en-US" dirty="0"/>
          </a:p>
          <a:p>
            <a:r>
              <a:rPr lang="en-GB" dirty="0"/>
              <a:t>Trying to identify a universal sign that can be used for pallative care patients so everybody’s aware of the situation.</a:t>
            </a:r>
            <a:endParaRPr lang="en-US" dirty="0"/>
          </a:p>
          <a:p>
            <a:r>
              <a:rPr lang="en-GB" dirty="0"/>
              <a:t>This logo will also be presented on patient property bags so just as you took care of the patient you show respect for their belonging when handing them to their relatives. These could be precious </a:t>
            </a:r>
            <a:r>
              <a:rPr lang="en-GB" dirty="0" err="1"/>
              <a:t>momentos</a:t>
            </a:r>
            <a:r>
              <a:rPr lang="en-GB" dirty="0"/>
              <a:t> for the family</a:t>
            </a:r>
            <a:endParaRPr lang="en-US" dirty="0"/>
          </a:p>
        </p:txBody>
      </p:sp>
    </p:spTree>
    <p:extLst>
      <p:ext uri="{BB962C8B-B14F-4D97-AF65-F5344CB8AC3E}">
        <p14:creationId xmlns:p14="http://schemas.microsoft.com/office/powerpoint/2010/main" val="264111201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83AFC-A90B-4301-83E7-418048963D6D}"/>
              </a:ext>
            </a:extLst>
          </p:cNvPr>
          <p:cNvSpPr>
            <a:spLocks noGrp="1"/>
          </p:cNvSpPr>
          <p:nvPr>
            <p:ph type="title"/>
          </p:nvPr>
        </p:nvSpPr>
        <p:spPr>
          <a:xfrm>
            <a:off x="838200" y="2384342"/>
            <a:ext cx="10515600" cy="1770564"/>
          </a:xfrm>
        </p:spPr>
        <p:txBody>
          <a:bodyPr>
            <a:noAutofit/>
          </a:bodyPr>
          <a:lstStyle/>
          <a:p>
            <a:pPr algn="ctr"/>
            <a:r>
              <a:rPr lang="en-GB" sz="9600" b="1" dirty="0"/>
              <a:t>ANY QUESTIONS?</a:t>
            </a:r>
            <a:endParaRPr lang="en-US" sz="9600" dirty="0"/>
          </a:p>
        </p:txBody>
      </p:sp>
    </p:spTree>
    <p:extLst>
      <p:ext uri="{BB962C8B-B14F-4D97-AF65-F5344CB8AC3E}">
        <p14:creationId xmlns:p14="http://schemas.microsoft.com/office/powerpoint/2010/main" val="9534645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E225170-5208-4967-A2B5-5398E2CCE8A1}"/>
              </a:ext>
            </a:extLst>
          </p:cNvPr>
          <p:cNvSpPr/>
          <p:nvPr/>
        </p:nvSpPr>
        <p:spPr>
          <a:xfrm>
            <a:off x="2603500" y="2489200"/>
            <a:ext cx="6985000" cy="1569660"/>
          </a:xfrm>
          <a:prstGeom prst="rect">
            <a:avLst/>
          </a:prstGeom>
          <a:noFill/>
        </p:spPr>
        <p:txBody>
          <a:bodyPr wrap="square" lIns="91440" tIns="45720" rIns="91440" bIns="45720">
            <a:spAutoFit/>
          </a:bodyPr>
          <a:lstStyle/>
          <a:p>
            <a:pPr algn="ctr"/>
            <a:r>
              <a:rPr lang="en-GB" sz="9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 YOU</a:t>
            </a:r>
            <a:endParaRPr lang="en-US" sz="9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41235996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ABA27-2354-4F1B-BDE3-4E4D7F6E3991}"/>
              </a:ext>
            </a:extLst>
          </p:cNvPr>
          <p:cNvSpPr>
            <a:spLocks noGrp="1"/>
          </p:cNvSpPr>
          <p:nvPr>
            <p:ph type="title"/>
          </p:nvPr>
        </p:nvSpPr>
        <p:spPr>
          <a:xfrm>
            <a:off x="838200" y="365125"/>
            <a:ext cx="10515600" cy="918243"/>
          </a:xfrm>
        </p:spPr>
        <p:txBody>
          <a:bodyPr/>
          <a:lstStyle/>
          <a:p>
            <a:pPr algn="ctr"/>
            <a:r>
              <a:rPr lang="en-GB" b="1" dirty="0">
                <a:latin typeface="Calibri" panose="020F0502020204030204" pitchFamily="34" charset="0"/>
                <a:ea typeface="Calibri" panose="020F0502020204030204" pitchFamily="34" charset="0"/>
                <a:cs typeface="Calibri" panose="020F0502020204030204" pitchFamily="34" charset="0"/>
              </a:rPr>
              <a:t>END OF LIFE CARE</a:t>
            </a:r>
            <a:endParaRPr lang="en-US" dirty="0"/>
          </a:p>
        </p:txBody>
      </p:sp>
      <p:sp>
        <p:nvSpPr>
          <p:cNvPr id="3" name="Content Placeholder 2">
            <a:extLst>
              <a:ext uri="{FF2B5EF4-FFF2-40B4-BE49-F238E27FC236}">
                <a16:creationId xmlns:a16="http://schemas.microsoft.com/office/drawing/2014/main" id="{4436646C-00B2-41A8-A8AF-5E2A84D583E9}"/>
              </a:ext>
            </a:extLst>
          </p:cNvPr>
          <p:cNvSpPr>
            <a:spLocks noGrp="1"/>
          </p:cNvSpPr>
          <p:nvPr>
            <p:ph idx="1"/>
          </p:nvPr>
        </p:nvSpPr>
        <p:spPr>
          <a:xfrm>
            <a:off x="838199" y="1825625"/>
            <a:ext cx="10888579" cy="4351338"/>
          </a:xfrm>
        </p:spPr>
        <p:txBody>
          <a:bodyPr>
            <a:normAutofit lnSpcReduction="10000"/>
          </a:bodyPr>
          <a:lstStyle/>
          <a:p>
            <a:pPr>
              <a:lnSpc>
                <a:spcPct val="107000"/>
              </a:lnSpc>
              <a:spcAft>
                <a:spcPts val="800"/>
              </a:spcAft>
            </a:pPr>
            <a:r>
              <a:rPr lang="en-GB" sz="3200" dirty="0">
                <a:latin typeface="Calibri" panose="020F0502020204030204" pitchFamily="34" charset="0"/>
                <a:ea typeface="Calibri" panose="020F0502020204030204" pitchFamily="34" charset="0"/>
                <a:cs typeface="Calibri" panose="020F0502020204030204" pitchFamily="34" charset="0"/>
              </a:rPr>
              <a:t>End of life care is care that helps all with advanced, progressive incurable illness to live as well as possible until the day they die.</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3200" dirty="0">
                <a:latin typeface="Calibri" panose="020F0502020204030204" pitchFamily="34" charset="0"/>
                <a:ea typeface="Calibri" panose="020F0502020204030204" pitchFamily="34" charset="0"/>
                <a:cs typeface="Calibri" panose="020F0502020204030204" pitchFamily="34" charset="0"/>
              </a:rPr>
              <a:t> It enables the supportive and pallative care needs of both patients and their families/close friends to be identified and met through the last phase of life and into bereavement and makes provisions for psychological, social, spiritual and practical support. (NICE 2004).</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9210266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6520C-843C-46E1-90C7-B2CA24C98FB7}"/>
              </a:ext>
            </a:extLst>
          </p:cNvPr>
          <p:cNvSpPr>
            <a:spLocks noGrp="1"/>
          </p:cNvSpPr>
          <p:nvPr>
            <p:ph type="title"/>
          </p:nvPr>
        </p:nvSpPr>
        <p:spPr>
          <a:xfrm>
            <a:off x="838200" y="365125"/>
            <a:ext cx="10515600" cy="854075"/>
          </a:xfrm>
        </p:spPr>
        <p:txBody>
          <a:bodyPr/>
          <a:lstStyle/>
          <a:p>
            <a:pPr algn="ctr"/>
            <a:r>
              <a:rPr lang="en-GB" dirty="0">
                <a:latin typeface="Calibri" panose="020F0502020204030204" pitchFamily="34" charset="0"/>
                <a:ea typeface="Calibri" panose="020F0502020204030204" pitchFamily="34" charset="0"/>
                <a:cs typeface="Calibri" panose="020F0502020204030204" pitchFamily="34" charset="0"/>
              </a:rPr>
              <a:t>TRAJECTORY</a:t>
            </a:r>
            <a:endParaRPr lang="en-US" dirty="0"/>
          </a:p>
        </p:txBody>
      </p:sp>
      <p:pic>
        <p:nvPicPr>
          <p:cNvPr id="4" name="Image" descr="Image">
            <a:extLst>
              <a:ext uri="{FF2B5EF4-FFF2-40B4-BE49-F238E27FC236}">
                <a16:creationId xmlns:a16="http://schemas.microsoft.com/office/drawing/2014/main" id="{7FFDA9D9-A6A8-45DC-AF7F-650444E9059E}"/>
              </a:ext>
            </a:extLst>
          </p:cNvPr>
          <p:cNvPicPr>
            <a:picLocks noChangeAspect="1"/>
          </p:cNvPicPr>
          <p:nvPr/>
        </p:nvPicPr>
        <p:blipFill>
          <a:blip r:embed="rId2"/>
          <a:stretch>
            <a:fillRect/>
          </a:stretch>
        </p:blipFill>
        <p:spPr>
          <a:xfrm>
            <a:off x="3092768" y="1219200"/>
            <a:ext cx="6006463" cy="5591814"/>
          </a:xfrm>
          <a:prstGeom prst="rect">
            <a:avLst/>
          </a:prstGeom>
          <a:ln w="12700">
            <a:miter lim="400000"/>
          </a:ln>
          <a:effectLst>
            <a:outerShdw blurRad="254000" dist="127000" dir="5400000" rotWithShape="0">
              <a:srgbClr val="000000">
                <a:alpha val="70000"/>
              </a:srgbClr>
            </a:outerShdw>
          </a:effectLst>
        </p:spPr>
      </p:pic>
    </p:spTree>
    <p:extLst>
      <p:ext uri="{BB962C8B-B14F-4D97-AF65-F5344CB8AC3E}">
        <p14:creationId xmlns:p14="http://schemas.microsoft.com/office/powerpoint/2010/main" val="21210299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F48-FC23-4B71-9455-97453F6EDA58}"/>
              </a:ext>
            </a:extLst>
          </p:cNvPr>
          <p:cNvSpPr>
            <a:spLocks noGrp="1"/>
          </p:cNvSpPr>
          <p:nvPr>
            <p:ph type="title"/>
          </p:nvPr>
        </p:nvSpPr>
        <p:spPr/>
        <p:txBody>
          <a:bodyPr>
            <a:normAutofit fontScale="90000"/>
          </a:bodyPr>
          <a:lstStyle/>
          <a:p>
            <a:pPr algn="ctr">
              <a:lnSpc>
                <a:spcPct val="107000"/>
              </a:lnSpc>
              <a:spcAft>
                <a:spcPts val="800"/>
              </a:spcAft>
            </a:pPr>
            <a:r>
              <a:rPr lang="en-GB" b="1" dirty="0">
                <a:latin typeface="Calibri" panose="020F0502020204030204" pitchFamily="34" charset="0"/>
                <a:ea typeface="Calibri" panose="020F0502020204030204" pitchFamily="34" charset="0"/>
                <a:cs typeface="Calibri" panose="020F0502020204030204" pitchFamily="34" charset="0"/>
              </a:rPr>
              <a:t>GOLD STANDARD FRAMEWORK</a:t>
            </a:r>
            <a:r>
              <a:rPr lang="en-US" dirty="0">
                <a:latin typeface="Calibri" panose="020F0502020204030204" pitchFamily="34" charset="0"/>
                <a:ea typeface="Calibri" panose="020F0502020204030204" pitchFamily="34" charset="0"/>
                <a:cs typeface="Times New Roman" panose="02020603050405020304" pitchFamily="18" charset="0"/>
              </a:rPr>
              <a:t/>
            </a:r>
            <a:br>
              <a:rPr lang="en-US" dirty="0">
                <a:latin typeface="Calibri" panose="020F0502020204030204" pitchFamily="34" charset="0"/>
                <a:ea typeface="Calibri" panose="020F0502020204030204" pitchFamily="34" charset="0"/>
                <a:cs typeface="Times New Roman" panose="02020603050405020304" pitchFamily="18" charset="0"/>
              </a:rPr>
            </a:br>
            <a:r>
              <a:rPr lang="en-GB" dirty="0">
                <a:latin typeface="Calibri" panose="020F0502020204030204" pitchFamily="34" charset="0"/>
                <a:ea typeface="Calibri" panose="020F0502020204030204" pitchFamily="34" charset="0"/>
                <a:cs typeface="Calibri" panose="020F0502020204030204" pitchFamily="34" charset="0"/>
              </a:rPr>
              <a:t>(GSF)</a:t>
            </a:r>
            <a:endParaRPr lang="en-US" dirty="0"/>
          </a:p>
        </p:txBody>
      </p:sp>
      <p:sp>
        <p:nvSpPr>
          <p:cNvPr id="3" name="Content Placeholder 2">
            <a:extLst>
              <a:ext uri="{FF2B5EF4-FFF2-40B4-BE49-F238E27FC236}">
                <a16:creationId xmlns:a16="http://schemas.microsoft.com/office/drawing/2014/main" id="{DBDBF369-678A-4795-AFC7-7CD1EB2CFB22}"/>
              </a:ext>
            </a:extLst>
          </p:cNvPr>
          <p:cNvSpPr>
            <a:spLocks noGrp="1"/>
          </p:cNvSpPr>
          <p:nvPr>
            <p:ph idx="1"/>
          </p:nvPr>
        </p:nvSpPr>
        <p:spPr>
          <a:xfrm>
            <a:off x="898358" y="2141537"/>
            <a:ext cx="10515600" cy="4351338"/>
          </a:xfrm>
        </p:spPr>
        <p:txBody>
          <a:bodyPr>
            <a:normAutofit/>
          </a:bodyPr>
          <a:lstStyle/>
          <a:p>
            <a:pPr marL="0" indent="0" algn="ctr">
              <a:buNone/>
            </a:pPr>
            <a:r>
              <a:rPr lang="en-GB" sz="4400" dirty="0">
                <a:latin typeface="Calibri" panose="020F0502020204030204" pitchFamily="34" charset="0"/>
                <a:ea typeface="Calibri" panose="020F0502020204030204" pitchFamily="34" charset="0"/>
                <a:cs typeface="Calibri" panose="020F0502020204030204" pitchFamily="34" charset="0"/>
              </a:rPr>
              <a:t>This is a framework used by many G.P.  practices, care homes and hospitals, to enable earlier recognition of patients with life limiting conditions, helping them to plan and live as well as possible right to the end.</a:t>
            </a:r>
          </a:p>
          <a:p>
            <a:pPr marL="0" indent="0" algn="ctr">
              <a:buNone/>
            </a:pPr>
            <a:endParaRPr lang="en-US" dirty="0">
              <a:latin typeface="Calibri" panose="020F0502020204030204" pitchFamily="34" charset="0"/>
              <a:ea typeface="Calibri" panose="020F0502020204030204" pitchFamily="34" charset="0"/>
              <a:cs typeface="Times New Roman" panose="02020603050405020304" pitchFamily="18" charset="0"/>
            </a:endParaRPr>
          </a:p>
          <a:p>
            <a:pPr algn="ctr"/>
            <a:endParaRPr lang="en-US" dirty="0"/>
          </a:p>
        </p:txBody>
      </p:sp>
    </p:spTree>
    <p:extLst>
      <p:ext uri="{BB962C8B-B14F-4D97-AF65-F5344CB8AC3E}">
        <p14:creationId xmlns:p14="http://schemas.microsoft.com/office/powerpoint/2010/main" val="3340674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E09FBE7-A06C-439E-BA57-BF9641A2E3A5}"/>
              </a:ext>
            </a:extLst>
          </p:cNvPr>
          <p:cNvSpPr>
            <a:spLocks noGrp="1"/>
          </p:cNvSpPr>
          <p:nvPr>
            <p:ph idx="1"/>
          </p:nvPr>
        </p:nvSpPr>
        <p:spPr>
          <a:xfrm>
            <a:off x="192505" y="192505"/>
            <a:ext cx="11694695" cy="6368716"/>
          </a:xfrm>
        </p:spPr>
        <p:txBody>
          <a:bodyPr>
            <a:noAutofit/>
          </a:bodyPr>
          <a:lstStyle/>
          <a:p>
            <a:r>
              <a:rPr lang="en-GB" sz="3200" dirty="0">
                <a:latin typeface="Calibri" panose="020F0502020204030204" pitchFamily="34" charset="0"/>
                <a:ea typeface="Calibri" panose="020F0502020204030204" pitchFamily="34" charset="0"/>
                <a:cs typeface="Calibri" panose="020F0502020204030204" pitchFamily="34" charset="0"/>
              </a:rPr>
              <a:t>There is a G.P. pallative care register including patients who are seriously ill and considered to be in their final stage of life.</a:t>
            </a:r>
          </a:p>
          <a:p>
            <a:endParaRPr lang="en-GB" sz="3200" dirty="0">
              <a:latin typeface="Calibri" panose="020F0502020204030204" pitchFamily="34" charset="0"/>
              <a:ea typeface="Calibri" panose="020F0502020204030204" pitchFamily="34" charset="0"/>
              <a:cs typeface="Calibri" panose="020F0502020204030204" pitchFamily="34" charset="0"/>
            </a:endParaRPr>
          </a:p>
          <a:p>
            <a:r>
              <a:rPr lang="en-GB" sz="3200" dirty="0">
                <a:latin typeface="Calibri" panose="020F0502020204030204" pitchFamily="34" charset="0"/>
                <a:ea typeface="Calibri" panose="020F0502020204030204" pitchFamily="34" charset="0"/>
              </a:rPr>
              <a:t>Some parts of the country GSF is used in many settings and this improves coordination of care and helps in the sharing of information across sites. Some patients have a “gold” card and a gold folder with important and useful information about available services and electronic notes shared.</a:t>
            </a:r>
          </a:p>
          <a:p>
            <a:endParaRPr lang="en-US" sz="3200" dirty="0">
              <a:latin typeface="Calibri" panose="020F0502020204030204" pitchFamily="34" charset="0"/>
              <a:ea typeface="Calibri" panose="020F0502020204030204" pitchFamily="34" charset="0"/>
              <a:cs typeface="Times New Roman" panose="02020603050405020304" pitchFamily="18" charset="0"/>
            </a:endParaRPr>
          </a:p>
          <a:p>
            <a:r>
              <a:rPr lang="en-GB" sz="3200" dirty="0">
                <a:latin typeface="Calibri" panose="020F0502020204030204" pitchFamily="34" charset="0"/>
                <a:ea typeface="Calibri" panose="020F0502020204030204" pitchFamily="34" charset="0"/>
              </a:rPr>
              <a:t>This help everyone know that the gold patients should be prioritised to ensure they receive more speedy care and they are aware of the patients wishes so that they can be fulfilled. This helps link together all the people caring and ensures that the care is cross boundary.</a:t>
            </a:r>
            <a:endParaRPr lang="en-US" sz="3200" dirty="0"/>
          </a:p>
        </p:txBody>
      </p:sp>
    </p:spTree>
    <p:extLst>
      <p:ext uri="{BB962C8B-B14F-4D97-AF65-F5344CB8AC3E}">
        <p14:creationId xmlns:p14="http://schemas.microsoft.com/office/powerpoint/2010/main" val="32917427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FBC73-8C70-4161-AB54-D2B897E96F99}"/>
              </a:ext>
            </a:extLst>
          </p:cNvPr>
          <p:cNvSpPr>
            <a:spLocks noGrp="1"/>
          </p:cNvSpPr>
          <p:nvPr>
            <p:ph type="title"/>
          </p:nvPr>
        </p:nvSpPr>
        <p:spPr/>
        <p:txBody>
          <a:bodyPr/>
          <a:lstStyle/>
          <a:p>
            <a:pPr algn="ctr"/>
            <a:r>
              <a:rPr lang="en-GB" dirty="0">
                <a:latin typeface="Calibri" panose="020F0502020204030204" pitchFamily="34" charset="0"/>
                <a:ea typeface="Calibri" panose="020F0502020204030204" pitchFamily="34" charset="0"/>
                <a:cs typeface="Calibri" panose="020F0502020204030204" pitchFamily="34" charset="0"/>
              </a:rPr>
              <a:t>CODING</a:t>
            </a:r>
            <a:endParaRPr lang="en-US" dirty="0"/>
          </a:p>
        </p:txBody>
      </p:sp>
      <p:pic>
        <p:nvPicPr>
          <p:cNvPr id="4" name="Image" descr="Image">
            <a:extLst>
              <a:ext uri="{FF2B5EF4-FFF2-40B4-BE49-F238E27FC236}">
                <a16:creationId xmlns:a16="http://schemas.microsoft.com/office/drawing/2014/main" id="{3219ED0A-E23C-4000-AC61-B3D3F10FFCFD}"/>
              </a:ext>
            </a:extLst>
          </p:cNvPr>
          <p:cNvPicPr>
            <a:picLocks noChangeAspect="1"/>
          </p:cNvPicPr>
          <p:nvPr/>
        </p:nvPicPr>
        <p:blipFill>
          <a:blip r:embed="rId2"/>
          <a:stretch>
            <a:fillRect/>
          </a:stretch>
        </p:blipFill>
        <p:spPr>
          <a:xfrm>
            <a:off x="79130" y="2821149"/>
            <a:ext cx="12033740" cy="1215701"/>
          </a:xfrm>
          <a:prstGeom prst="rect">
            <a:avLst/>
          </a:prstGeom>
          <a:ln w="12700">
            <a:miter lim="400000"/>
          </a:ln>
        </p:spPr>
      </p:pic>
    </p:spTree>
    <p:extLst>
      <p:ext uri="{BB962C8B-B14F-4D97-AF65-F5344CB8AC3E}">
        <p14:creationId xmlns:p14="http://schemas.microsoft.com/office/powerpoint/2010/main" val="4998669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693</TotalTime>
  <Words>1977</Words>
  <Application>Microsoft Office PowerPoint</Application>
  <PresentationFormat>Widescreen</PresentationFormat>
  <Paragraphs>165</Paragraphs>
  <Slides>42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Calibri</vt:lpstr>
      <vt:lpstr>Calibri Light</vt:lpstr>
      <vt:lpstr>Times New Roman</vt:lpstr>
      <vt:lpstr>Office Theme</vt:lpstr>
      <vt:lpstr>END OF LIFE   (E.O.L.C)</vt:lpstr>
      <vt:lpstr>OBJECTIVES</vt:lpstr>
      <vt:lpstr>PowerPoint Presentation</vt:lpstr>
      <vt:lpstr>END OF LIFE</vt:lpstr>
      <vt:lpstr>END OF LIFE CARE</vt:lpstr>
      <vt:lpstr>TRAJECTORY</vt:lpstr>
      <vt:lpstr>GOLD STANDARD FRAMEWORK (GSF)</vt:lpstr>
      <vt:lpstr>PowerPoint Presentation</vt:lpstr>
      <vt:lpstr>CODING</vt:lpstr>
      <vt:lpstr>PowerPoint Presentation</vt:lpstr>
      <vt:lpstr>ICU</vt:lpstr>
      <vt:lpstr> </vt:lpstr>
      <vt:lpstr>PowerPoint Presentation</vt:lpstr>
      <vt:lpstr>COMPASSIONATE CARE AGREEMENT</vt:lpstr>
      <vt:lpstr>AIM OF COMPASSIONATE CARE AGREEMENT </vt:lpstr>
      <vt:lpstr>SENARIO</vt:lpstr>
      <vt:lpstr>SOCIAL</vt:lpstr>
      <vt:lpstr>PowerPoint Presentation</vt:lpstr>
      <vt:lpstr>PHYSICAL NEEDS</vt:lpstr>
      <vt:lpstr>PHYSICAL NEEDS</vt:lpstr>
      <vt:lpstr>PHYSICAL NEEDS</vt:lpstr>
      <vt:lpstr>Emotional and psychological needs</vt:lpstr>
      <vt:lpstr>Emotional and psychological needs</vt:lpstr>
      <vt:lpstr>CULTURAL AND SPIRUTALITY</vt:lpstr>
      <vt:lpstr>CULTURAL AND SPIRUTALITY</vt:lpstr>
      <vt:lpstr>SOCIAL NEEDS</vt:lpstr>
      <vt:lpstr>CARE AFTER DEATH</vt:lpstr>
      <vt:lpstr>CARE AFTER DEATH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END OF LIFE INTER TEAM PROJECT</vt:lpstr>
      <vt:lpstr>ANY 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End of life care (E.O.L.C)</dc:title>
  <dc:creator>David Connell</dc:creator>
  <cp:lastModifiedBy>Long, Emma</cp:lastModifiedBy>
  <cp:revision>19</cp:revision>
  <dcterms:created xsi:type="dcterms:W3CDTF">2019-12-01T18:43:21Z</dcterms:created>
  <dcterms:modified xsi:type="dcterms:W3CDTF">2022-07-12T14:43:10Z</dcterms:modified>
</cp:coreProperties>
</file>

<file path=docProps/thumbnail.jpeg>
</file>